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6" r:id="rId9"/>
    <p:sldId id="312" r:id="rId10"/>
  </p:sldIdLst>
  <p:sldSz cx="18288000" cy="10287000"/>
  <p:notesSz cx="6858000" cy="9144000"/>
  <p:embeddedFontLst>
    <p:embeddedFont>
      <p:font typeface="Canva Sans Bold" panose="020B0803030501040103" pitchFamily="34" charset="0"/>
      <p:regular r:id="rId11"/>
      <p:bold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Greycliff Medium" pitchFamily="2" charset="77"/>
      <p:regular r:id="rId17"/>
    </p:embeddedFont>
    <p:embeddedFont>
      <p:font typeface="Greycliff Semi-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 autoAdjust="0"/>
    <p:restoredTop sz="94599" autoAdjust="0"/>
  </p:normalViewPr>
  <p:slideViewPr>
    <p:cSldViewPr>
      <p:cViewPr varScale="1">
        <p:scale>
          <a:sx n="98" d="100"/>
          <a:sy n="98" d="100"/>
        </p:scale>
        <p:origin x="22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314DF98-2F82-4983-9413-5B06A15C09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3831829"/>
              </p:ext>
            </p:extLst>
          </p:nvPr>
        </p:nvGraphicFramePr>
        <p:xfrm>
          <a:off x="3178" y="3178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314DF98-2F82-4983-9413-5B06A15C09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8" y="3178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26">
            <a:extLst>
              <a:ext uri="{FF2B5EF4-FFF2-40B4-BE49-F238E27FC236}">
                <a16:creationId xmlns:a16="http://schemas.microsoft.com/office/drawing/2014/main" id="{DACDDE13-CF8E-4F26-93E6-B5E7D85342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360788"/>
            <a:ext cx="8655282" cy="489878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spcBef>
                <a:spcPts val="0"/>
              </a:spcBef>
              <a:buNone/>
              <a:defRPr sz="2801" b="1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sp>
        <p:nvSpPr>
          <p:cNvPr id="7" name="Titelplatzhalter 9">
            <a:extLst>
              <a:ext uri="{FF2B5EF4-FFF2-40B4-BE49-F238E27FC236}">
                <a16:creationId xmlns:a16="http://schemas.microsoft.com/office/drawing/2014/main" id="{DB5F491A-F058-4D32-9234-E8AC6B854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3" y="894514"/>
            <a:ext cx="17280000" cy="1077071"/>
          </a:xfrm>
          <a:prstGeom prst="rect">
            <a:avLst/>
          </a:prstGeom>
        </p:spPr>
        <p:txBody>
          <a:bodyPr vert="horz" lIns="0" rIns="0"/>
          <a:lstStyle>
            <a:lvl1pPr>
              <a:defRPr sz="4001" b="1"/>
            </a:lvl1pPr>
          </a:lstStyle>
          <a:p>
            <a:pPr marL="0" lvl="0" latinLnBrk="0"/>
            <a:r>
              <a:rPr lang="de-DE" dirty="0"/>
              <a:t>Actiontitle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C1434FF-B5A6-4EF1-B2B6-BB45214F3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5347" y="9703708"/>
            <a:ext cx="586799" cy="489878"/>
          </a:xfrm>
          <a:prstGeom prst="rect">
            <a:avLst/>
          </a:prstGeom>
          <a:effectLst/>
        </p:spPr>
        <p:txBody>
          <a:bodyPr vert="horz" wrap="none" lIns="0" tIns="0" rIns="0" bIns="0" rtlCol="0" anchor="ctr"/>
          <a:lstStyle>
            <a:lvl1pPr algn="r">
              <a:defRPr sz="1800" b="1">
                <a:solidFill>
                  <a:schemeClr val="tx1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fld id="{9A4D8D99-31A6-CE44-A4D9-5366428C25E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ußzeilenplatzhalter 27">
            <a:extLst>
              <a:ext uri="{FF2B5EF4-FFF2-40B4-BE49-F238E27FC236}">
                <a16:creationId xmlns:a16="http://schemas.microsoft.com/office/drawing/2014/main" id="{C4439C57-34AF-4216-8A88-C443B4031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2148" y="9703708"/>
            <a:ext cx="6035630" cy="489878"/>
          </a:xfrm>
          <a:prstGeom prst="rect">
            <a:avLst/>
          </a:prstGeom>
          <a:effectLst/>
        </p:spPr>
        <p:txBody>
          <a:bodyPr vert="horz" lIns="36000" tIns="0" rIns="91440" bIns="0" rtlCol="0" anchor="ctr"/>
          <a:lstStyle>
            <a:lvl1pPr algn="l"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│</a:t>
            </a:r>
          </a:p>
        </p:txBody>
      </p:sp>
    </p:spTree>
    <p:extLst>
      <p:ext uri="{BB962C8B-B14F-4D97-AF65-F5344CB8AC3E}">
        <p14:creationId xmlns:p14="http://schemas.microsoft.com/office/powerpoint/2010/main" val="283938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24790" y="6488135"/>
            <a:ext cx="861283" cy="861283"/>
            <a:chOff x="0" y="0"/>
            <a:chExt cx="1148377" cy="114837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48377" cy="114837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180975"/>
                <a:ext cx="660400" cy="555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9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flipH="1">
              <a:off x="211417" y="328948"/>
              <a:ext cx="669802" cy="535004"/>
            </a:xfrm>
            <a:custGeom>
              <a:avLst/>
              <a:gdLst/>
              <a:ahLst/>
              <a:cxnLst/>
              <a:rect l="l" t="t" r="r" b="b"/>
              <a:pathLst>
                <a:path w="669802" h="535004">
                  <a:moveTo>
                    <a:pt x="669802" y="0"/>
                  </a:moveTo>
                  <a:lnTo>
                    <a:pt x="0" y="0"/>
                  </a:lnTo>
                  <a:lnTo>
                    <a:pt x="0" y="535004"/>
                  </a:lnTo>
                  <a:lnTo>
                    <a:pt x="669802" y="535004"/>
                  </a:lnTo>
                  <a:lnTo>
                    <a:pt x="669802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688755" y="3748406"/>
            <a:ext cx="7285049" cy="1912325"/>
          </a:xfrm>
          <a:custGeom>
            <a:avLst/>
            <a:gdLst/>
            <a:ahLst/>
            <a:cxnLst/>
            <a:rect l="l" t="t" r="r" b="b"/>
            <a:pathLst>
              <a:path w="7285049" h="1912325">
                <a:moveTo>
                  <a:pt x="0" y="0"/>
                </a:moveTo>
                <a:lnTo>
                  <a:pt x="7285049" y="0"/>
                </a:lnTo>
                <a:lnTo>
                  <a:pt x="7285049" y="1912325"/>
                </a:lnTo>
                <a:lnTo>
                  <a:pt x="0" y="1912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399778" y="6709226"/>
            <a:ext cx="878774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-18">
                <a:solidFill>
                  <a:srgbClr val="FFFFFF"/>
                </a:solidFill>
                <a:latin typeface="Greycliff Semi-Bold"/>
              </a:rPr>
              <a:t>FIT FOR FINALS WITH INGO!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576956"/>
            <a:ext cx="94869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FLAMINGOLINO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80296" y="5067300"/>
            <a:ext cx="7353689" cy="73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0"/>
              </a:lnSpc>
            </a:pPr>
            <a:r>
              <a:rPr lang="en-US" sz="4314">
                <a:solidFill>
                  <a:srgbClr val="FFFFFF"/>
                </a:solidFill>
                <a:latin typeface="Canva Sans Bold"/>
              </a:rPr>
              <a:t>Study together with friends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2945" y="3736782"/>
            <a:ext cx="2813448" cy="2813436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0" y="3736782"/>
            <a:ext cx="2813448" cy="2813436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128967" y="3736782"/>
            <a:ext cx="2813448" cy="281343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292327" y="3736782"/>
            <a:ext cx="2813448" cy="2813436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019175"/>
            <a:ext cx="310202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241">
                <a:solidFill>
                  <a:srgbClr val="FFFFFF"/>
                </a:solidFill>
                <a:latin typeface="Greycliff Semi-Bold"/>
              </a:rPr>
              <a:t>OUR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27310" y="7533685"/>
            <a:ext cx="2743482" cy="69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3B2C2C"/>
                </a:solidFill>
                <a:latin typeface="Greycliff Semi-Bold"/>
              </a:rPr>
              <a:t>B.Sc Business Informatics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71365" y="7533685"/>
            <a:ext cx="2743482" cy="69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3B2C2C"/>
                </a:solidFill>
                <a:latin typeface="Greycliff Semi-Bold"/>
              </a:rPr>
              <a:t>B.Sc Business Informatics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2911" y="7533685"/>
            <a:ext cx="2743482" cy="69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3B2C2C"/>
                </a:solidFill>
                <a:latin typeface="Greycliff Semi-Bold"/>
              </a:rPr>
              <a:t>B.Sc Business Informatics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56966" y="7533685"/>
            <a:ext cx="2743482" cy="69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3B2C2C"/>
                </a:solidFill>
                <a:latin typeface="Greycliff Semi-Bold"/>
              </a:rPr>
              <a:t>B.Sc Business Informatics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8659" y="7019936"/>
            <a:ext cx="3102020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reycliff Semi-Bold"/>
              </a:rPr>
              <a:t>Carl Seela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42714" y="7019936"/>
            <a:ext cx="3102020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reycliff Semi-Bold"/>
              </a:rPr>
              <a:t>Marlon Grabeleu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44145" y="7019936"/>
            <a:ext cx="3546865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reycliff Semi-Bold"/>
              </a:rPr>
              <a:t>Timo Engler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88200" y="7019936"/>
            <a:ext cx="3546865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reycliff Semi-Bold"/>
              </a:rPr>
              <a:t>Konrad Matthies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A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75892"/>
            <a:ext cx="861283" cy="8612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80975"/>
              <a:ext cx="660400" cy="55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37815" y="4016683"/>
            <a:ext cx="443052" cy="359980"/>
          </a:xfrm>
          <a:custGeom>
            <a:avLst/>
            <a:gdLst/>
            <a:ahLst/>
            <a:cxnLst/>
            <a:rect l="l" t="t" r="r" b="b"/>
            <a:pathLst>
              <a:path w="443052" h="359980">
                <a:moveTo>
                  <a:pt x="0" y="0"/>
                </a:moveTo>
                <a:lnTo>
                  <a:pt x="443052" y="0"/>
                </a:lnTo>
                <a:lnTo>
                  <a:pt x="443052" y="359980"/>
                </a:lnTo>
                <a:lnTo>
                  <a:pt x="0" y="35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631914" y="3116977"/>
            <a:ext cx="10203247" cy="5852459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CECE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DBBAB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059" r="-105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085934" y="3987123"/>
            <a:ext cx="803715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120" dirty="0">
                <a:solidFill>
                  <a:srgbClr val="FFFFFF"/>
                </a:solidFill>
                <a:latin typeface="Greycliff Semi-Bold"/>
              </a:rPr>
              <a:t>FUNCTIONS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028700" y="1723153"/>
            <a:ext cx="17259300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dirty="0" err="1">
                <a:solidFill>
                  <a:srgbClr val="FFFFFF"/>
                </a:solidFill>
                <a:latin typeface="Canva Sans Bold"/>
              </a:rPr>
              <a:t>Flamingolino</a:t>
            </a:r>
            <a:r>
              <a:rPr lang="en-US" sz="4000" dirty="0">
                <a:solidFill>
                  <a:srgbClr val="FFFFFF"/>
                </a:solidFill>
                <a:latin typeface="Canva Sans Bold"/>
              </a:rPr>
              <a:t> harnesses the potential of </a:t>
            </a:r>
            <a:r>
              <a:rPr lang="en-US" sz="4000" dirty="0" err="1">
                <a:solidFill>
                  <a:srgbClr val="FFFFFF"/>
                </a:solidFill>
                <a:latin typeface="Canva Sans Bold"/>
              </a:rPr>
              <a:t>GenAI</a:t>
            </a:r>
            <a:r>
              <a:rPr lang="en-US" sz="4000" dirty="0">
                <a:solidFill>
                  <a:srgbClr val="FFFFFF"/>
                </a:solidFill>
                <a:latin typeface="Canva Sans Bold"/>
              </a:rPr>
              <a:t> for students and gamifies the studying experience...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019175"/>
            <a:ext cx="532610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241">
                <a:solidFill>
                  <a:srgbClr val="FFFFFF"/>
                </a:solidFill>
                <a:latin typeface="Greycliff Semi-Bold"/>
              </a:rPr>
              <a:t>IDEA AND FUNCTIONS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085934" y="4747577"/>
            <a:ext cx="6667500" cy="874356"/>
            <a:chOff x="0" y="0"/>
            <a:chExt cx="2126876" cy="2789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E4C8B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12687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233"/>
                </a:lnSpc>
              </a:pPr>
              <a:r>
                <a:rPr lang="en-US" sz="2199" spc="323" dirty="0">
                  <a:solidFill>
                    <a:srgbClr val="000000"/>
                  </a:solidFill>
                  <a:latin typeface="Greycliff Medium"/>
                </a:rPr>
                <a:t>AI GENERATED QUIZZES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85934" y="5945783"/>
            <a:ext cx="6667500" cy="874356"/>
            <a:chOff x="0" y="0"/>
            <a:chExt cx="2126876" cy="2789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E4C8B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12687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233"/>
                </a:lnSpc>
              </a:pPr>
              <a:r>
                <a:rPr lang="en-US" sz="2199" spc="323">
                  <a:solidFill>
                    <a:srgbClr val="000000"/>
                  </a:solidFill>
                  <a:latin typeface="Greycliff Medium"/>
                </a:rPr>
                <a:t>PLAY AGAINST FRIENDS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85934" y="7143989"/>
            <a:ext cx="6667500" cy="874356"/>
            <a:chOff x="0" y="0"/>
            <a:chExt cx="2126876" cy="2789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E4C8B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12687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233"/>
                </a:lnSpc>
              </a:pPr>
              <a:r>
                <a:rPr lang="en-US" sz="2199" spc="323">
                  <a:solidFill>
                    <a:srgbClr val="000000"/>
                  </a:solidFill>
                  <a:latin typeface="Greycliff Medium"/>
                </a:rPr>
                <a:t>LEADERBOARD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085934" y="8265995"/>
            <a:ext cx="6667500" cy="874356"/>
            <a:chOff x="0" y="0"/>
            <a:chExt cx="2126876" cy="2789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26876" cy="278912"/>
            </a:xfrm>
            <a:custGeom>
              <a:avLst/>
              <a:gdLst/>
              <a:ahLst/>
              <a:cxnLst/>
              <a:rect l="l" t="t" r="r" b="b"/>
              <a:pathLst>
                <a:path w="2126876" h="278912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E4C8B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212687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233"/>
                </a:lnSpc>
              </a:pPr>
              <a:r>
                <a:rPr lang="en-US" sz="2199" spc="323">
                  <a:solidFill>
                    <a:srgbClr val="000000"/>
                  </a:solidFill>
                  <a:latin typeface="Greycliff Medium"/>
                </a:rPr>
                <a:t>FUN COMPETITION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A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4578" y="1296954"/>
            <a:ext cx="12358843" cy="7961346"/>
          </a:xfrm>
          <a:custGeom>
            <a:avLst/>
            <a:gdLst/>
            <a:ahLst/>
            <a:cxnLst/>
            <a:rect l="l" t="t" r="r" b="b"/>
            <a:pathLst>
              <a:path w="12358843" h="7961346">
                <a:moveTo>
                  <a:pt x="0" y="0"/>
                </a:moveTo>
                <a:lnTo>
                  <a:pt x="12358844" y="0"/>
                </a:lnTo>
                <a:lnTo>
                  <a:pt x="12358844" y="7961346"/>
                </a:lnTo>
                <a:lnTo>
                  <a:pt x="0" y="796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A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0233" y="1782169"/>
            <a:ext cx="10685633" cy="6722663"/>
          </a:xfrm>
          <a:custGeom>
            <a:avLst/>
            <a:gdLst/>
            <a:ahLst/>
            <a:cxnLst/>
            <a:rect l="l" t="t" r="r" b="b"/>
            <a:pathLst>
              <a:path w="10685633" h="6722663">
                <a:moveTo>
                  <a:pt x="0" y="0"/>
                </a:moveTo>
                <a:lnTo>
                  <a:pt x="10685634" y="0"/>
                </a:lnTo>
                <a:lnTo>
                  <a:pt x="10685634" y="6722662"/>
                </a:lnTo>
                <a:lnTo>
                  <a:pt x="0" y="672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A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8170" y="0"/>
            <a:ext cx="16791660" cy="10287000"/>
          </a:xfrm>
          <a:custGeom>
            <a:avLst/>
            <a:gdLst/>
            <a:ahLst/>
            <a:cxnLst/>
            <a:rect l="l" t="t" r="r" b="b"/>
            <a:pathLst>
              <a:path w="16791660" h="10287000">
                <a:moveTo>
                  <a:pt x="0" y="0"/>
                </a:moveTo>
                <a:lnTo>
                  <a:pt x="16791660" y="0"/>
                </a:lnTo>
                <a:lnTo>
                  <a:pt x="167916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A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677" y="0"/>
            <a:ext cx="16794646" cy="10287000"/>
          </a:xfrm>
          <a:custGeom>
            <a:avLst/>
            <a:gdLst/>
            <a:ahLst/>
            <a:cxnLst/>
            <a:rect l="l" t="t" r="r" b="b"/>
            <a:pathLst>
              <a:path w="16794646" h="10287000">
                <a:moveTo>
                  <a:pt x="0" y="0"/>
                </a:moveTo>
                <a:lnTo>
                  <a:pt x="16794646" y="0"/>
                </a:lnTo>
                <a:lnTo>
                  <a:pt x="167946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Objekt 73" hidden="1">
            <a:extLst>
              <a:ext uri="{FF2B5EF4-FFF2-40B4-BE49-F238E27FC236}">
                <a16:creationId xmlns:a16="http://schemas.microsoft.com/office/drawing/2014/main" id="{F33AC55C-7B1D-4647-948C-1F0BC12B4E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8" y="3178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7" imgH="348" progId="TCLayout.ActiveDocument.1">
                  <p:embed/>
                </p:oleObj>
              </mc:Choice>
              <mc:Fallback>
                <p:oleObj name="think-cell Folie" r:id="rId3" imgW="347" imgH="348" progId="TCLayout.ActiveDocument.1">
                  <p:embed/>
                  <p:pic>
                    <p:nvPicPr>
                      <p:cNvPr id="74" name="Objekt 73" hidden="1">
                        <a:extLst>
                          <a:ext uri="{FF2B5EF4-FFF2-40B4-BE49-F238E27FC236}">
                            <a16:creationId xmlns:a16="http://schemas.microsoft.com/office/drawing/2014/main" id="{F33AC55C-7B1D-4647-948C-1F0BC12B4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8" y="3178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27">
            <a:extLst>
              <a:ext uri="{FF2B5EF4-FFF2-40B4-BE49-F238E27FC236}">
                <a16:creationId xmlns:a16="http://schemas.microsoft.com/office/drawing/2014/main" id="{CEADF150-7715-4258-8F70-9D6DAB703A85}"/>
              </a:ext>
            </a:extLst>
          </p:cNvPr>
          <p:cNvSpPr/>
          <p:nvPr/>
        </p:nvSpPr>
        <p:spPr bwMode="auto">
          <a:xfrm>
            <a:off x="0" y="5131214"/>
            <a:ext cx="18288000" cy="22986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endParaRPr lang="de-DE" sz="3599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736903E-1057-4556-BE38-535E847B06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Project Approach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6897AC-E01C-45FA-BE8C-310B13A8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ts val="5600"/>
              </a:lnSpc>
            </a:pPr>
            <a:r>
              <a:rPr lang="de-DE" sz="4000" dirty="0">
                <a:latin typeface="Canva Sans Bold"/>
                <a:ea typeface="+mn-ea"/>
                <a:cs typeface="+mn-cs"/>
              </a:rPr>
              <a:t>In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the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process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of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completing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our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project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we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went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through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severall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</a:t>
            </a:r>
            <a:r>
              <a:rPr lang="de-DE" sz="4000" dirty="0" err="1">
                <a:latin typeface="Canva Sans Bold"/>
                <a:ea typeface="+mn-ea"/>
                <a:cs typeface="+mn-cs"/>
              </a:rPr>
              <a:t>phases</a:t>
            </a:r>
            <a:r>
              <a:rPr lang="de-DE" sz="4000" dirty="0">
                <a:latin typeface="Canva Sans Bold"/>
                <a:ea typeface="+mn-ea"/>
                <a:cs typeface="+mn-cs"/>
              </a:rPr>
              <a:t> 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FA744D-4C8D-4ABD-BE18-7BEE68A7F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87765-EEAA-4696-9EF0-E745A120C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2148" y="9703708"/>
            <a:ext cx="6035630" cy="489878"/>
          </a:xfrm>
        </p:spPr>
        <p:txBody>
          <a:bodyPr/>
          <a:lstStyle/>
          <a:p>
            <a:endParaRPr lang="de-DE" dirty="0">
              <a:latin typeface="Georgia" panose="02040502050405020303" pitchFamily="18" charset="0"/>
            </a:endParaRPr>
          </a:p>
        </p:txBody>
      </p:sp>
      <p:grpSp>
        <p:nvGrpSpPr>
          <p:cNvPr id="39" name="Group 14">
            <a:extLst>
              <a:ext uri="{FF2B5EF4-FFF2-40B4-BE49-F238E27FC236}">
                <a16:creationId xmlns:a16="http://schemas.microsoft.com/office/drawing/2014/main" id="{E5771F3B-2C8F-4EC3-878A-7448363272E6}"/>
              </a:ext>
            </a:extLst>
          </p:cNvPr>
          <p:cNvGrpSpPr/>
          <p:nvPr/>
        </p:nvGrpSpPr>
        <p:grpSpPr>
          <a:xfrm>
            <a:off x="867554" y="3265214"/>
            <a:ext cx="2721158" cy="1247138"/>
            <a:chOff x="581598" y="2708474"/>
            <a:chExt cx="1949206" cy="893344"/>
          </a:xfrm>
        </p:grpSpPr>
        <p:pic>
          <p:nvPicPr>
            <p:cNvPr id="43" name="Graphic 32">
              <a:extLst>
                <a:ext uri="{FF2B5EF4-FFF2-40B4-BE49-F238E27FC236}">
                  <a16:creationId xmlns:a16="http://schemas.microsoft.com/office/drawing/2014/main" id="{F810B186-4504-4E92-8534-F638677D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46168" y="2708474"/>
              <a:ext cx="420068" cy="420068"/>
            </a:xfrm>
            <a:prstGeom prst="rect">
              <a:avLst/>
            </a:prstGeom>
          </p:spPr>
        </p:pic>
        <p:sp>
          <p:nvSpPr>
            <p:cNvPr id="41" name="Rectangle 12">
              <a:extLst>
                <a:ext uri="{FF2B5EF4-FFF2-40B4-BE49-F238E27FC236}">
                  <a16:creationId xmlns:a16="http://schemas.microsoft.com/office/drawing/2014/main" id="{8738F02D-FB9E-483B-B586-E96E704CF7CE}"/>
                </a:ext>
              </a:extLst>
            </p:cNvPr>
            <p:cNvSpPr/>
            <p:nvPr/>
          </p:nvSpPr>
          <p:spPr>
            <a:xfrm>
              <a:off x="581598" y="3304190"/>
              <a:ext cx="1949206" cy="297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989483" fontAlgn="base">
                <a:spcBef>
                  <a:spcPct val="0"/>
                </a:spcBef>
                <a:spcAft>
                  <a:spcPts val="800"/>
                </a:spcAft>
                <a:buClr>
                  <a:srgbClr val="404040">
                    <a:lumMod val="50000"/>
                  </a:srgbClr>
                </a:buClr>
                <a:buSzPct val="75000"/>
              </a:pPr>
              <a:r>
                <a:rPr lang="de-DE" sz="2100" b="1" dirty="0">
                  <a:solidFill>
                    <a:srgbClr val="198CFF"/>
                  </a:solidFill>
                  <a:latin typeface="+mj-lt"/>
                  <a:cs typeface="Calibri" panose="020F0502020204030204" pitchFamily="34" charset="0"/>
                </a:rPr>
                <a:t>1. BRAINSTORMING</a:t>
              </a:r>
            </a:p>
          </p:txBody>
        </p:sp>
      </p:grpSp>
      <p:grpSp>
        <p:nvGrpSpPr>
          <p:cNvPr id="44" name="Group 15">
            <a:extLst>
              <a:ext uri="{FF2B5EF4-FFF2-40B4-BE49-F238E27FC236}">
                <a16:creationId xmlns:a16="http://schemas.microsoft.com/office/drawing/2014/main" id="{7D2DB55E-CE8C-44E4-898C-4DF72029D841}"/>
              </a:ext>
            </a:extLst>
          </p:cNvPr>
          <p:cNvGrpSpPr/>
          <p:nvPr/>
        </p:nvGrpSpPr>
        <p:grpSpPr>
          <a:xfrm>
            <a:off x="867554" y="5319868"/>
            <a:ext cx="2721158" cy="1974406"/>
            <a:chOff x="581598" y="4045525"/>
            <a:chExt cx="1949206" cy="1414295"/>
          </a:xfrm>
        </p:grpSpPr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43E82F7C-8B16-4566-8171-C3CFDA6E9A6F}"/>
                </a:ext>
              </a:extLst>
            </p:cNvPr>
            <p:cNvGrpSpPr/>
            <p:nvPr/>
          </p:nvGrpSpPr>
          <p:grpSpPr>
            <a:xfrm>
              <a:off x="1130192" y="4045525"/>
              <a:ext cx="852018" cy="852018"/>
              <a:chOff x="1036160" y="4079135"/>
              <a:chExt cx="852018" cy="852018"/>
            </a:xfrm>
          </p:grpSpPr>
          <p:sp>
            <p:nvSpPr>
              <p:cNvPr id="47" name="Oval 33">
                <a:extLst>
                  <a:ext uri="{FF2B5EF4-FFF2-40B4-BE49-F238E27FC236}">
                    <a16:creationId xmlns:a16="http://schemas.microsoft.com/office/drawing/2014/main" id="{E30E34CE-5F22-462E-AACC-B204411BFD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36160" y="4079135"/>
                <a:ext cx="852018" cy="852018"/>
              </a:xfrm>
              <a:prstGeom prst="ellipse">
                <a:avLst/>
              </a:prstGeom>
              <a:solidFill>
                <a:srgbClr val="198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208668" tIns="104966" rIns="205196" bIns="10496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98948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198CFF"/>
                  </a:buClr>
                  <a:buSzPct val="75000"/>
                </a:pPr>
                <a:endParaRPr lang="de-DE" sz="2201">
                  <a:solidFill>
                    <a:srgbClr val="646464"/>
                  </a:solidFill>
                  <a:latin typeface="+mj-lt"/>
                </a:endParaRPr>
              </a:p>
            </p:txBody>
          </p:sp>
          <p:pic>
            <p:nvPicPr>
              <p:cNvPr id="48" name="Graphic 34">
                <a:extLst>
                  <a:ext uri="{FF2B5EF4-FFF2-40B4-BE49-F238E27FC236}">
                    <a16:creationId xmlns:a16="http://schemas.microsoft.com/office/drawing/2014/main" id="{D014E0E5-2844-4FA6-86E0-B04BEECFF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46778" y="4289754"/>
                <a:ext cx="430780" cy="430780"/>
              </a:xfrm>
              <a:prstGeom prst="rect">
                <a:avLst/>
              </a:prstGeom>
            </p:spPr>
          </p:pic>
        </p:grpSp>
        <p:sp>
          <p:nvSpPr>
            <p:cNvPr id="46" name="Rectangle 39">
              <a:extLst>
                <a:ext uri="{FF2B5EF4-FFF2-40B4-BE49-F238E27FC236}">
                  <a16:creationId xmlns:a16="http://schemas.microsoft.com/office/drawing/2014/main" id="{61DE4C5F-6FB0-4C9F-A344-A1E178275861}"/>
                </a:ext>
              </a:extLst>
            </p:cNvPr>
            <p:cNvSpPr/>
            <p:nvPr/>
          </p:nvSpPr>
          <p:spPr>
            <a:xfrm>
              <a:off x="581598" y="4857217"/>
              <a:ext cx="1949206" cy="602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989483" fontAlgn="base">
                <a:spcBef>
                  <a:spcPct val="0"/>
                </a:spcBef>
                <a:spcAft>
                  <a:spcPts val="800"/>
                </a:spcAft>
                <a:buClr>
                  <a:srgbClr val="404040">
                    <a:lumMod val="50000"/>
                  </a:srgbClr>
                </a:buClr>
                <a:buSzPct val="75000"/>
              </a:pPr>
              <a:r>
                <a:rPr lang="de-DE" sz="2100" b="1" dirty="0">
                  <a:solidFill>
                    <a:srgbClr val="198CFF"/>
                  </a:solidFill>
                  <a:latin typeface="+mj-lt"/>
                  <a:cs typeface="Calibri" panose="020F0502020204030204" pitchFamily="34" charset="0"/>
                </a:rPr>
                <a:t>2. LEARNING</a:t>
              </a:r>
            </a:p>
            <a:p>
              <a:pPr algn="ctr" defTabSz="1989483" fontAlgn="base">
                <a:spcBef>
                  <a:spcPct val="0"/>
                </a:spcBef>
                <a:spcAft>
                  <a:spcPts val="800"/>
                </a:spcAft>
                <a:buClr>
                  <a:srgbClr val="404040">
                    <a:lumMod val="50000"/>
                  </a:srgbClr>
                </a:buClr>
                <a:buSzPct val="75000"/>
              </a:pPr>
              <a:endParaRPr lang="de-DE" sz="2100" b="1" dirty="0">
                <a:solidFill>
                  <a:srgbClr val="198CFF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grpSp>
        <p:nvGrpSpPr>
          <p:cNvPr id="49" name="Group 13">
            <a:extLst>
              <a:ext uri="{FF2B5EF4-FFF2-40B4-BE49-F238E27FC236}">
                <a16:creationId xmlns:a16="http://schemas.microsoft.com/office/drawing/2014/main" id="{AACE3309-FC30-42A1-8F23-FE28949B244D}"/>
              </a:ext>
            </a:extLst>
          </p:cNvPr>
          <p:cNvGrpSpPr/>
          <p:nvPr/>
        </p:nvGrpSpPr>
        <p:grpSpPr>
          <a:xfrm>
            <a:off x="867554" y="7676020"/>
            <a:ext cx="2721158" cy="1548648"/>
            <a:chOff x="581598" y="5594870"/>
            <a:chExt cx="1949206" cy="1109320"/>
          </a:xfrm>
        </p:grpSpPr>
        <p:grpSp>
          <p:nvGrpSpPr>
            <p:cNvPr id="50" name="Group 11">
              <a:extLst>
                <a:ext uri="{FF2B5EF4-FFF2-40B4-BE49-F238E27FC236}">
                  <a16:creationId xmlns:a16="http://schemas.microsoft.com/office/drawing/2014/main" id="{2661C385-7574-480F-B666-84C4D85C3C89}"/>
                </a:ext>
              </a:extLst>
            </p:cNvPr>
            <p:cNvGrpSpPr/>
            <p:nvPr/>
          </p:nvGrpSpPr>
          <p:grpSpPr>
            <a:xfrm>
              <a:off x="1130192" y="5594870"/>
              <a:ext cx="852018" cy="852018"/>
              <a:chOff x="1036160" y="5897717"/>
              <a:chExt cx="852018" cy="852018"/>
            </a:xfrm>
          </p:grpSpPr>
          <p:sp>
            <p:nvSpPr>
              <p:cNvPr id="52" name="Oval 35">
                <a:extLst>
                  <a:ext uri="{FF2B5EF4-FFF2-40B4-BE49-F238E27FC236}">
                    <a16:creationId xmlns:a16="http://schemas.microsoft.com/office/drawing/2014/main" id="{1595C556-50F9-4D29-BF5B-0AFBF41430F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36160" y="5897717"/>
                <a:ext cx="852018" cy="852018"/>
              </a:xfrm>
              <a:prstGeom prst="ellipse">
                <a:avLst/>
              </a:prstGeom>
              <a:solidFill>
                <a:srgbClr val="198C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208668" tIns="104966" rIns="205196" bIns="10496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98948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198CFF"/>
                  </a:buClr>
                  <a:buSzPct val="75000"/>
                </a:pPr>
                <a:endParaRPr lang="de-DE" sz="2201">
                  <a:solidFill>
                    <a:srgbClr val="646464"/>
                  </a:solidFill>
                  <a:latin typeface="+mj-lt"/>
                </a:endParaRPr>
              </a:p>
            </p:txBody>
          </p:sp>
          <p:pic>
            <p:nvPicPr>
              <p:cNvPr id="53" name="Graphic 38">
                <a:extLst>
                  <a:ext uri="{FF2B5EF4-FFF2-40B4-BE49-F238E27FC236}">
                    <a16:creationId xmlns:a16="http://schemas.microsoft.com/office/drawing/2014/main" id="{4522A5B3-89E6-4F18-B6E6-DE0D24C2C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40812" y="6102369"/>
                <a:ext cx="442714" cy="442714"/>
              </a:xfrm>
              <a:prstGeom prst="rect">
                <a:avLst/>
              </a:prstGeom>
            </p:spPr>
          </p:pic>
        </p:grp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C70A8F12-C1A6-4E0B-B611-8D51DA98772B}"/>
                </a:ext>
              </a:extLst>
            </p:cNvPr>
            <p:cNvSpPr/>
            <p:nvPr/>
          </p:nvSpPr>
          <p:spPr>
            <a:xfrm>
              <a:off x="581598" y="6406563"/>
              <a:ext cx="1949206" cy="297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989483" fontAlgn="base">
                <a:spcBef>
                  <a:spcPct val="0"/>
                </a:spcBef>
                <a:spcAft>
                  <a:spcPts val="800"/>
                </a:spcAft>
                <a:buClr>
                  <a:srgbClr val="404040">
                    <a:lumMod val="50000"/>
                  </a:srgbClr>
                </a:buClr>
                <a:buSzPct val="75000"/>
              </a:pPr>
              <a:r>
                <a:rPr lang="de-DE" sz="2100" b="1" dirty="0">
                  <a:solidFill>
                    <a:srgbClr val="198CFF"/>
                  </a:solidFill>
                  <a:latin typeface="+mj-lt"/>
                  <a:cs typeface="Calibri" panose="020F0502020204030204" pitchFamily="34" charset="0"/>
                </a:rPr>
                <a:t>3. IMPLEMENTATION</a:t>
              </a:r>
            </a:p>
          </p:txBody>
        </p:sp>
      </p:grpSp>
      <p:sp>
        <p:nvSpPr>
          <p:cNvPr id="54" name="Rectangle 46">
            <a:extLst>
              <a:ext uri="{FF2B5EF4-FFF2-40B4-BE49-F238E27FC236}">
                <a16:creationId xmlns:a16="http://schemas.microsoft.com/office/drawing/2014/main" id="{7A1C740D-C4F8-42F7-81C9-3154EE5A0C9B}"/>
              </a:ext>
            </a:extLst>
          </p:cNvPr>
          <p:cNvSpPr/>
          <p:nvPr/>
        </p:nvSpPr>
        <p:spPr bwMode="auto">
          <a:xfrm>
            <a:off x="4323560" y="2946136"/>
            <a:ext cx="8528651" cy="2070599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marL="571143" indent="-571143" defTabSz="1989483" fontAlgn="base">
              <a:spcBef>
                <a:spcPct val="0"/>
              </a:spcBef>
              <a:spcAft>
                <a:spcPts val="800"/>
              </a:spcAft>
              <a:buClr>
                <a:srgbClr val="404040">
                  <a:lumMod val="50000"/>
                </a:srgbClr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Idea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collection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each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for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themselves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to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get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as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many</a:t>
            </a:r>
            <a:r>
              <a:rPr lang="de-DE" b="1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different </a:t>
            </a:r>
            <a:r>
              <a:rPr lang="de-DE" b="1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ideas</a:t>
            </a:r>
            <a:r>
              <a:rPr lang="de-DE" b="1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as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possible </a:t>
            </a:r>
          </a:p>
          <a:p>
            <a:pPr marL="571143" indent="-571143" defTabSz="1989483" fontAlgn="base">
              <a:spcBef>
                <a:spcPct val="0"/>
              </a:spcBef>
              <a:spcAft>
                <a:spcPts val="300"/>
              </a:spcAft>
              <a:buClr>
                <a:srgbClr val="404040">
                  <a:lumMod val="50000"/>
                </a:srgbClr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Presentation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of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all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ideas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collaborative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discussions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to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seperate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useful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ideas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</a:p>
          <a:p>
            <a:pPr defTabSz="1989483" fontAlgn="base">
              <a:spcBef>
                <a:spcPct val="0"/>
              </a:spcBef>
              <a:spcAft>
                <a:spcPts val="300"/>
              </a:spcAft>
              <a:buClr>
                <a:srgbClr val="404040">
                  <a:lumMod val="50000"/>
                </a:srgbClr>
              </a:buClr>
              <a:buSzPct val="75000"/>
            </a:pP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          and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less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relevant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ones</a:t>
            </a:r>
            <a:endParaRPr lang="de-DE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marL="571143" indent="-571143" defTabSz="1989483" fontAlgn="base">
              <a:spcBef>
                <a:spcPct val="0"/>
              </a:spcBef>
              <a:spcAft>
                <a:spcPts val="300"/>
              </a:spcAft>
              <a:buClr>
                <a:srgbClr val="404040">
                  <a:lumMod val="50000"/>
                </a:srgbClr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Creation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of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a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notion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to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better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understand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thought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processes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later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to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have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a </a:t>
            </a:r>
          </a:p>
          <a:p>
            <a:pPr defTabSz="1989483" fontAlgn="base">
              <a:spcBef>
                <a:spcPct val="0"/>
              </a:spcBef>
              <a:spcAft>
                <a:spcPts val="300"/>
              </a:spcAft>
              <a:buClr>
                <a:srgbClr val="404040">
                  <a:lumMod val="50000"/>
                </a:srgbClr>
              </a:buClr>
              <a:buSzPct val="75000"/>
            </a:pP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          </a:t>
            </a:r>
            <a:r>
              <a:rPr lang="de-DE" b="1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common</a:t>
            </a:r>
            <a:r>
              <a:rPr lang="de-DE" b="1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guideline</a:t>
            </a:r>
            <a:endParaRPr lang="de-DE" b="1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55" name="Rectangle 47">
            <a:extLst>
              <a:ext uri="{FF2B5EF4-FFF2-40B4-BE49-F238E27FC236}">
                <a16:creationId xmlns:a16="http://schemas.microsoft.com/office/drawing/2014/main" id="{0459E662-4DE5-4D78-838C-0A6D71BFE75D}"/>
              </a:ext>
            </a:extLst>
          </p:cNvPr>
          <p:cNvSpPr/>
          <p:nvPr/>
        </p:nvSpPr>
        <p:spPr bwMode="auto">
          <a:xfrm>
            <a:off x="4323560" y="5303075"/>
            <a:ext cx="8528651" cy="2069033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marL="571143" indent="-571143" defTabSz="1989483" fontAlgn="base">
              <a:spcBef>
                <a:spcPct val="0"/>
              </a:spcBef>
              <a:spcAft>
                <a:spcPts val="300"/>
              </a:spcAft>
              <a:buClr>
                <a:srgbClr val="404040">
                  <a:lumMod val="50000"/>
                </a:srgbClr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Gaining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overview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over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requiered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technologies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frameworks</a:t>
            </a:r>
            <a:endParaRPr lang="de-DE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marL="571143" indent="-571143" defTabSz="1989483" fontAlgn="base">
              <a:spcBef>
                <a:spcPct val="0"/>
              </a:spcBef>
              <a:spcAft>
                <a:spcPts val="300"/>
              </a:spcAft>
              <a:buClr>
                <a:srgbClr val="404040">
                  <a:lumMod val="50000"/>
                </a:srgbClr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Deepdive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into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fundamental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concepts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needed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for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implementation</a:t>
            </a:r>
            <a:endParaRPr lang="de-DE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marL="571143" indent="-571143" defTabSz="1989483" fontAlgn="base">
              <a:spcBef>
                <a:spcPct val="0"/>
              </a:spcBef>
              <a:spcAft>
                <a:spcPts val="800"/>
              </a:spcAft>
              <a:buClr>
                <a:srgbClr val="404040">
                  <a:lumMod val="50000"/>
                </a:srgbClr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Merging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the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sketches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with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functions</a:t>
            </a:r>
            <a:endParaRPr lang="de-DE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0060C7E4-9F1E-4DEE-B43B-8C5574E7EE50}"/>
              </a:ext>
            </a:extLst>
          </p:cNvPr>
          <p:cNvSpPr/>
          <p:nvPr/>
        </p:nvSpPr>
        <p:spPr bwMode="auto">
          <a:xfrm>
            <a:off x="4323560" y="7659230"/>
            <a:ext cx="8528651" cy="2069033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marL="571143" indent="-571143" defTabSz="1989483" fontAlgn="base">
              <a:spcBef>
                <a:spcPct val="0"/>
              </a:spcBef>
              <a:spcAft>
                <a:spcPts val="800"/>
              </a:spcAft>
              <a:buClr>
                <a:srgbClr val="404040">
                  <a:lumMod val="50000"/>
                </a:srgbClr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Splitting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the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team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into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frontend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and backend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for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efficiency</a:t>
            </a:r>
            <a:endParaRPr lang="de-DE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marL="571143" indent="-571143" defTabSz="1989483" fontAlgn="base">
              <a:spcBef>
                <a:spcPct val="0"/>
              </a:spcBef>
              <a:spcAft>
                <a:spcPts val="300"/>
              </a:spcAft>
              <a:buClr>
                <a:srgbClr val="404040">
                  <a:lumMod val="50000"/>
                </a:srgbClr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Iterative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development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process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through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trial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error</a:t>
            </a:r>
            <a:endParaRPr lang="de-DE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marL="571143" indent="-571143" defTabSz="1989483" fontAlgn="base">
              <a:spcBef>
                <a:spcPct val="0"/>
              </a:spcBef>
              <a:spcAft>
                <a:spcPts val="800"/>
              </a:spcAft>
              <a:buClr>
                <a:srgbClr val="404040">
                  <a:lumMod val="50000"/>
                </a:srgbClr>
              </a:buClr>
              <a:buSzPct val="75000"/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Claiming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each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small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win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instead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of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only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focusing</a:t>
            </a:r>
            <a:r>
              <a:rPr lang="de-DE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on end </a:t>
            </a:r>
            <a:r>
              <a:rPr lang="de-DE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goal</a:t>
            </a:r>
            <a:endParaRPr lang="de-DE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57" name="Rectangle 55">
            <a:extLst>
              <a:ext uri="{FF2B5EF4-FFF2-40B4-BE49-F238E27FC236}">
                <a16:creationId xmlns:a16="http://schemas.microsoft.com/office/drawing/2014/main" id="{18B96BCC-B430-4C7B-B9D9-A5BC92E4850A}"/>
              </a:ext>
            </a:extLst>
          </p:cNvPr>
          <p:cNvSpPr/>
          <p:nvPr/>
        </p:nvSpPr>
        <p:spPr bwMode="auto">
          <a:xfrm>
            <a:off x="13798639" y="3113573"/>
            <a:ext cx="3663752" cy="145169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Identify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</a:p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000" b="1" dirty="0" err="1">
                <a:solidFill>
                  <a:srgbClr val="188CFF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strategy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app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</a:p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and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create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a </a:t>
            </a:r>
            <a:r>
              <a:rPr lang="de-DE" sz="2000" b="1" dirty="0" err="1">
                <a:solidFill>
                  <a:srgbClr val="188CFF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foundation</a:t>
            </a:r>
            <a:endParaRPr lang="de-DE" sz="2000" b="1" dirty="0">
              <a:solidFill>
                <a:srgbClr val="188CFF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58" name="Rectangle 56">
            <a:extLst>
              <a:ext uri="{FF2B5EF4-FFF2-40B4-BE49-F238E27FC236}">
                <a16:creationId xmlns:a16="http://schemas.microsoft.com/office/drawing/2014/main" id="{92E4D0C3-CBA0-4332-996C-5D687630C02A}"/>
              </a:ext>
            </a:extLst>
          </p:cNvPr>
          <p:cNvSpPr/>
          <p:nvPr/>
        </p:nvSpPr>
        <p:spPr bwMode="auto">
          <a:xfrm>
            <a:off x="13798639" y="5611747"/>
            <a:ext cx="3663752" cy="145169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Gaining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skills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in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new</a:t>
            </a:r>
            <a:endParaRPr lang="de-DE" sz="2000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000" b="1" dirty="0" err="1">
                <a:solidFill>
                  <a:srgbClr val="188CFF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technologies</a:t>
            </a:r>
            <a:endParaRPr lang="de-DE" sz="2000" b="1" dirty="0">
              <a:solidFill>
                <a:srgbClr val="188CFF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59" name="Rectangle 57">
            <a:extLst>
              <a:ext uri="{FF2B5EF4-FFF2-40B4-BE49-F238E27FC236}">
                <a16:creationId xmlns:a16="http://schemas.microsoft.com/office/drawing/2014/main" id="{A5BE0035-F433-48B1-983B-68078519DD5E}"/>
              </a:ext>
            </a:extLst>
          </p:cNvPr>
          <p:cNvSpPr/>
          <p:nvPr/>
        </p:nvSpPr>
        <p:spPr bwMode="auto">
          <a:xfrm>
            <a:off x="13798639" y="7967905"/>
            <a:ext cx="3663752" cy="145169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000" b="1" dirty="0">
                <a:solidFill>
                  <a:srgbClr val="188CFF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AI</a:t>
            </a:r>
            <a:r>
              <a:rPr lang="de-DE" sz="2000" b="1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b="1" dirty="0" err="1">
                <a:solidFill>
                  <a:srgbClr val="188CFF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implementation</a:t>
            </a:r>
            <a:r>
              <a:rPr lang="de-DE" sz="2000" b="1" dirty="0">
                <a:solidFill>
                  <a:srgbClr val="188CFF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</a:p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that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works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dirty="0">
                <a:solidFill>
                  <a:srgbClr val="198CFF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</a:p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our</a:t>
            </a:r>
            <a:r>
              <a:rPr lang="de-DE" sz="2000" dirty="0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646464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scripts</a:t>
            </a:r>
            <a:endParaRPr lang="de-DE" sz="2000" dirty="0">
              <a:solidFill>
                <a:srgbClr val="646464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60" name="Chevron 16">
            <a:extLst>
              <a:ext uri="{FF2B5EF4-FFF2-40B4-BE49-F238E27FC236}">
                <a16:creationId xmlns:a16="http://schemas.microsoft.com/office/drawing/2014/main" id="{2A112E75-D082-4745-8007-D7C87F3976CC}"/>
              </a:ext>
            </a:extLst>
          </p:cNvPr>
          <p:cNvSpPr/>
          <p:nvPr/>
        </p:nvSpPr>
        <p:spPr bwMode="auto">
          <a:xfrm>
            <a:off x="3724040" y="3530549"/>
            <a:ext cx="246779" cy="90176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endParaRPr lang="de-DE" sz="2201">
              <a:solidFill>
                <a:srgbClr val="646464"/>
              </a:solidFill>
              <a:latin typeface="+mj-lt"/>
            </a:endParaRPr>
          </a:p>
        </p:txBody>
      </p:sp>
      <p:sp>
        <p:nvSpPr>
          <p:cNvPr id="61" name="Chevron 58">
            <a:extLst>
              <a:ext uri="{FF2B5EF4-FFF2-40B4-BE49-F238E27FC236}">
                <a16:creationId xmlns:a16="http://schemas.microsoft.com/office/drawing/2014/main" id="{4DE81068-4F7D-4AAB-9DAD-C6D6D50208C0}"/>
              </a:ext>
            </a:extLst>
          </p:cNvPr>
          <p:cNvSpPr/>
          <p:nvPr/>
        </p:nvSpPr>
        <p:spPr bwMode="auto">
          <a:xfrm>
            <a:off x="3724040" y="5886709"/>
            <a:ext cx="246779" cy="90176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endParaRPr lang="de-DE" sz="2201">
              <a:solidFill>
                <a:srgbClr val="646464"/>
              </a:solidFill>
              <a:latin typeface="+mj-lt"/>
            </a:endParaRPr>
          </a:p>
        </p:txBody>
      </p:sp>
      <p:sp>
        <p:nvSpPr>
          <p:cNvPr id="62" name="Chevron 59">
            <a:extLst>
              <a:ext uri="{FF2B5EF4-FFF2-40B4-BE49-F238E27FC236}">
                <a16:creationId xmlns:a16="http://schemas.microsoft.com/office/drawing/2014/main" id="{9C533B7E-BFFA-4B39-9D97-9200DEE03D81}"/>
              </a:ext>
            </a:extLst>
          </p:cNvPr>
          <p:cNvSpPr/>
          <p:nvPr/>
        </p:nvSpPr>
        <p:spPr bwMode="auto">
          <a:xfrm>
            <a:off x="3724040" y="8242862"/>
            <a:ext cx="246779" cy="90176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endParaRPr lang="de-DE" sz="2201">
              <a:solidFill>
                <a:srgbClr val="646464"/>
              </a:solidFill>
              <a:latin typeface="+mj-lt"/>
            </a:endParaRPr>
          </a:p>
        </p:txBody>
      </p:sp>
      <p:sp>
        <p:nvSpPr>
          <p:cNvPr id="63" name="Chevron 60">
            <a:extLst>
              <a:ext uri="{FF2B5EF4-FFF2-40B4-BE49-F238E27FC236}">
                <a16:creationId xmlns:a16="http://schemas.microsoft.com/office/drawing/2014/main" id="{20BDF0E4-2A79-46A9-9BE1-CB379EE620B0}"/>
              </a:ext>
            </a:extLst>
          </p:cNvPr>
          <p:cNvSpPr/>
          <p:nvPr/>
        </p:nvSpPr>
        <p:spPr bwMode="auto">
          <a:xfrm>
            <a:off x="13202038" y="3530549"/>
            <a:ext cx="246779" cy="90176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endParaRPr lang="de-DE" sz="2201">
              <a:solidFill>
                <a:srgbClr val="646464"/>
              </a:solidFill>
              <a:latin typeface="+mj-lt"/>
            </a:endParaRPr>
          </a:p>
        </p:txBody>
      </p:sp>
      <p:sp>
        <p:nvSpPr>
          <p:cNvPr id="64" name="Chevron 61">
            <a:extLst>
              <a:ext uri="{FF2B5EF4-FFF2-40B4-BE49-F238E27FC236}">
                <a16:creationId xmlns:a16="http://schemas.microsoft.com/office/drawing/2014/main" id="{885731FF-B136-46F2-9E31-8A1A713E033B}"/>
              </a:ext>
            </a:extLst>
          </p:cNvPr>
          <p:cNvSpPr/>
          <p:nvPr/>
        </p:nvSpPr>
        <p:spPr bwMode="auto">
          <a:xfrm>
            <a:off x="13202038" y="5886709"/>
            <a:ext cx="246779" cy="90176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endParaRPr lang="de-DE" sz="2201">
              <a:solidFill>
                <a:srgbClr val="646464"/>
              </a:solidFill>
              <a:latin typeface="+mj-lt"/>
            </a:endParaRPr>
          </a:p>
        </p:txBody>
      </p:sp>
      <p:sp>
        <p:nvSpPr>
          <p:cNvPr id="65" name="Chevron 62">
            <a:extLst>
              <a:ext uri="{FF2B5EF4-FFF2-40B4-BE49-F238E27FC236}">
                <a16:creationId xmlns:a16="http://schemas.microsoft.com/office/drawing/2014/main" id="{B284B03F-4815-4532-A310-7F1FAA47F63A}"/>
              </a:ext>
            </a:extLst>
          </p:cNvPr>
          <p:cNvSpPr/>
          <p:nvPr/>
        </p:nvSpPr>
        <p:spPr bwMode="auto">
          <a:xfrm>
            <a:off x="13202038" y="8242862"/>
            <a:ext cx="246779" cy="90176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endParaRPr lang="de-DE" sz="2201">
              <a:solidFill>
                <a:srgbClr val="646464"/>
              </a:solidFill>
              <a:latin typeface="+mj-lt"/>
            </a:endParaRPr>
          </a:p>
        </p:txBody>
      </p:sp>
      <p:cxnSp>
        <p:nvCxnSpPr>
          <p:cNvPr id="66" name="Straight Connector 8">
            <a:extLst>
              <a:ext uri="{FF2B5EF4-FFF2-40B4-BE49-F238E27FC236}">
                <a16:creationId xmlns:a16="http://schemas.microsoft.com/office/drawing/2014/main" id="{A93C4921-CDB4-4573-8940-180EB99A1CA6}"/>
              </a:ext>
            </a:extLst>
          </p:cNvPr>
          <p:cNvCxnSpPr>
            <a:cxnSpLocks/>
          </p:cNvCxnSpPr>
          <p:nvPr/>
        </p:nvCxnSpPr>
        <p:spPr bwMode="auto">
          <a:xfrm>
            <a:off x="13762933" y="2325470"/>
            <a:ext cx="3662369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8">
            <a:extLst>
              <a:ext uri="{FF2B5EF4-FFF2-40B4-BE49-F238E27FC236}">
                <a16:creationId xmlns:a16="http://schemas.microsoft.com/office/drawing/2014/main" id="{E67AEF4C-A223-4EFF-9CC4-03AC7651221A}"/>
              </a:ext>
            </a:extLst>
          </p:cNvPr>
          <p:cNvCxnSpPr>
            <a:cxnSpLocks/>
          </p:cNvCxnSpPr>
          <p:nvPr/>
        </p:nvCxnSpPr>
        <p:spPr bwMode="auto">
          <a:xfrm>
            <a:off x="4323558" y="2331518"/>
            <a:ext cx="8878476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ectangle 36">
            <a:extLst>
              <a:ext uri="{FF2B5EF4-FFF2-40B4-BE49-F238E27FC236}">
                <a16:creationId xmlns:a16="http://schemas.microsoft.com/office/drawing/2014/main" id="{0808B22F-F0FB-4AAF-B85A-9F7010B70E7D}"/>
              </a:ext>
            </a:extLst>
          </p:cNvPr>
          <p:cNvSpPr/>
          <p:nvPr/>
        </p:nvSpPr>
        <p:spPr bwMode="auto">
          <a:xfrm rot="5400000">
            <a:off x="8539649" y="1453524"/>
            <a:ext cx="446298" cy="175599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208668" tIns="104966" rIns="205196" bIns="104966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201" b="1" dirty="0">
                <a:solidFill>
                  <a:srgbClr val="404040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CONTENT</a:t>
            </a:r>
          </a:p>
        </p:txBody>
      </p:sp>
      <p:sp>
        <p:nvSpPr>
          <p:cNvPr id="69" name="Rectangle 37">
            <a:extLst>
              <a:ext uri="{FF2B5EF4-FFF2-40B4-BE49-F238E27FC236}">
                <a16:creationId xmlns:a16="http://schemas.microsoft.com/office/drawing/2014/main" id="{1E0CA8E1-4A3B-40C1-8EDA-E06FE126C8A4}"/>
              </a:ext>
            </a:extLst>
          </p:cNvPr>
          <p:cNvSpPr/>
          <p:nvPr/>
        </p:nvSpPr>
        <p:spPr bwMode="auto">
          <a:xfrm rot="5400000">
            <a:off x="15370967" y="1295459"/>
            <a:ext cx="446298" cy="206003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208668" tIns="104966" rIns="205196" bIns="104966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201" b="1" dirty="0">
                <a:solidFill>
                  <a:srgbClr val="404040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RESULT</a:t>
            </a:r>
          </a:p>
        </p:txBody>
      </p:sp>
      <p:cxnSp>
        <p:nvCxnSpPr>
          <p:cNvPr id="70" name="Straight Connector 8">
            <a:extLst>
              <a:ext uri="{FF2B5EF4-FFF2-40B4-BE49-F238E27FC236}">
                <a16:creationId xmlns:a16="http://schemas.microsoft.com/office/drawing/2014/main" id="{A35CDF77-5301-4552-A709-C51592B0B980}"/>
              </a:ext>
            </a:extLst>
          </p:cNvPr>
          <p:cNvCxnSpPr>
            <a:cxnSpLocks/>
          </p:cNvCxnSpPr>
          <p:nvPr/>
        </p:nvCxnSpPr>
        <p:spPr bwMode="auto">
          <a:xfrm>
            <a:off x="938333" y="2325107"/>
            <a:ext cx="2638835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37">
            <a:extLst>
              <a:ext uri="{FF2B5EF4-FFF2-40B4-BE49-F238E27FC236}">
                <a16:creationId xmlns:a16="http://schemas.microsoft.com/office/drawing/2014/main" id="{292F37C9-96D0-4259-8AF1-6D8F5C6F2364}"/>
              </a:ext>
            </a:extLst>
          </p:cNvPr>
          <p:cNvSpPr/>
          <p:nvPr/>
        </p:nvSpPr>
        <p:spPr bwMode="auto">
          <a:xfrm rot="5400000">
            <a:off x="2004981" y="1650546"/>
            <a:ext cx="446298" cy="137148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208668" tIns="104966" rIns="205196" bIns="104966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r>
              <a:rPr lang="de-DE" sz="2201" b="1" dirty="0">
                <a:solidFill>
                  <a:srgbClr val="404040"/>
                </a:solidFill>
                <a:latin typeface="Georgia" panose="02040502050405020303" pitchFamily="18" charset="0"/>
                <a:cs typeface="Calibri" panose="020F0502020204030204" pitchFamily="34" charset="0"/>
              </a:rPr>
              <a:t>PHASE</a:t>
            </a:r>
          </a:p>
        </p:txBody>
      </p:sp>
      <p:sp>
        <p:nvSpPr>
          <p:cNvPr id="7" name="Oval 33">
            <a:extLst>
              <a:ext uri="{FF2B5EF4-FFF2-40B4-BE49-F238E27FC236}">
                <a16:creationId xmlns:a16="http://schemas.microsoft.com/office/drawing/2014/main" id="{98FDD93C-76B4-465F-27E8-5FCA813E4CC1}"/>
              </a:ext>
            </a:extLst>
          </p:cNvPr>
          <p:cNvSpPr>
            <a:spLocks noChangeAspect="1"/>
          </p:cNvSpPr>
          <p:nvPr/>
        </p:nvSpPr>
        <p:spPr bwMode="auto">
          <a:xfrm>
            <a:off x="1633410" y="2969123"/>
            <a:ext cx="1189446" cy="1189448"/>
          </a:xfrm>
          <a:prstGeom prst="ellipse">
            <a:avLst/>
          </a:prstGeom>
          <a:solidFill>
            <a:srgbClr val="198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668" tIns="104966" rIns="205196" bIns="104966" numCol="1" rtlCol="0" anchor="ctr" anchorCtr="0" compatLnSpc="1">
            <a:prstTxWarp prst="textNoShape">
              <a:avLst/>
            </a:prstTxWarp>
          </a:bodyPr>
          <a:lstStyle/>
          <a:p>
            <a:pPr algn="ctr" defTabSz="1989483" fontAlgn="base">
              <a:spcBef>
                <a:spcPct val="0"/>
              </a:spcBef>
              <a:spcAft>
                <a:spcPct val="0"/>
              </a:spcAft>
              <a:buClr>
                <a:srgbClr val="198CFF"/>
              </a:buClr>
              <a:buSzPct val="75000"/>
            </a:pPr>
            <a:endParaRPr lang="de-DE" sz="2201">
              <a:solidFill>
                <a:srgbClr val="646464"/>
              </a:solidFill>
              <a:latin typeface="+mj-lt"/>
            </a:endParaRPr>
          </a:p>
        </p:txBody>
      </p:sp>
      <p:sp>
        <p:nvSpPr>
          <p:cNvPr id="6" name="Google Shape;1990;p23">
            <a:extLst>
              <a:ext uri="{FF2B5EF4-FFF2-40B4-BE49-F238E27FC236}">
                <a16:creationId xmlns:a16="http://schemas.microsoft.com/office/drawing/2014/main" id="{40FED774-2A8F-2488-7D4A-3527A30392D8}"/>
              </a:ext>
            </a:extLst>
          </p:cNvPr>
          <p:cNvSpPr/>
          <p:nvPr/>
        </p:nvSpPr>
        <p:spPr>
          <a:xfrm>
            <a:off x="1908902" y="3188206"/>
            <a:ext cx="641295" cy="780227"/>
          </a:xfrm>
          <a:custGeom>
            <a:avLst/>
            <a:gdLst/>
            <a:ahLst/>
            <a:cxnLst/>
            <a:rect l="l" t="t" r="r" b="b"/>
            <a:pathLst>
              <a:path w="131119" h="159525" extrusionOk="0">
                <a:moveTo>
                  <a:pt x="123248" y="63558"/>
                </a:moveTo>
                <a:cubicBezTo>
                  <a:pt x="120497" y="55858"/>
                  <a:pt x="118021" y="48709"/>
                  <a:pt x="117196" y="44309"/>
                </a:cubicBezTo>
                <a:cubicBezTo>
                  <a:pt x="115546" y="31660"/>
                  <a:pt x="94642" y="1412"/>
                  <a:pt x="61910" y="38"/>
                </a:cubicBezTo>
                <a:cubicBezTo>
                  <a:pt x="46233" y="-512"/>
                  <a:pt x="31105" y="4987"/>
                  <a:pt x="19827" y="15711"/>
                </a:cubicBezTo>
                <a:cubicBezTo>
                  <a:pt x="7450" y="27261"/>
                  <a:pt x="574" y="44034"/>
                  <a:pt x="23" y="62458"/>
                </a:cubicBezTo>
                <a:cubicBezTo>
                  <a:pt x="-802" y="96006"/>
                  <a:pt x="20377" y="115804"/>
                  <a:pt x="26154" y="120204"/>
                </a:cubicBezTo>
                <a:lnTo>
                  <a:pt x="26154" y="156226"/>
                </a:lnTo>
                <a:cubicBezTo>
                  <a:pt x="26154" y="158151"/>
                  <a:pt x="27529" y="159526"/>
                  <a:pt x="29454" y="159526"/>
                </a:cubicBezTo>
                <a:lnTo>
                  <a:pt x="92166" y="159526"/>
                </a:lnTo>
                <a:cubicBezTo>
                  <a:pt x="94092" y="159526"/>
                  <a:pt x="95467" y="158151"/>
                  <a:pt x="95467" y="156226"/>
                </a:cubicBezTo>
                <a:lnTo>
                  <a:pt x="95467" y="132028"/>
                </a:lnTo>
                <a:lnTo>
                  <a:pt x="110045" y="131478"/>
                </a:lnTo>
                <a:cubicBezTo>
                  <a:pt x="113071" y="131203"/>
                  <a:pt x="115821" y="129828"/>
                  <a:pt x="117746" y="127353"/>
                </a:cubicBezTo>
                <a:cubicBezTo>
                  <a:pt x="123248" y="120479"/>
                  <a:pt x="122147" y="105630"/>
                  <a:pt x="121322" y="98755"/>
                </a:cubicBezTo>
                <a:lnTo>
                  <a:pt x="128198" y="97930"/>
                </a:lnTo>
                <a:cubicBezTo>
                  <a:pt x="129574" y="97655"/>
                  <a:pt x="130949" y="96555"/>
                  <a:pt x="130949" y="95181"/>
                </a:cubicBezTo>
                <a:cubicBezTo>
                  <a:pt x="132049" y="88031"/>
                  <a:pt x="127648" y="75657"/>
                  <a:pt x="123248" y="63558"/>
                </a:cubicBezTo>
                <a:close/>
                <a:moveTo>
                  <a:pt x="117196" y="92981"/>
                </a:moveTo>
                <a:cubicBezTo>
                  <a:pt x="116371" y="92981"/>
                  <a:pt x="115546" y="93531"/>
                  <a:pt x="114996" y="94356"/>
                </a:cubicBezTo>
                <a:cubicBezTo>
                  <a:pt x="114446" y="95181"/>
                  <a:pt x="114171" y="96006"/>
                  <a:pt x="114446" y="96830"/>
                </a:cubicBezTo>
                <a:cubicBezTo>
                  <a:pt x="115821" y="104530"/>
                  <a:pt x="116371" y="118829"/>
                  <a:pt x="112520" y="123779"/>
                </a:cubicBezTo>
                <a:cubicBezTo>
                  <a:pt x="111695" y="124878"/>
                  <a:pt x="110870" y="125153"/>
                  <a:pt x="109770" y="125428"/>
                </a:cubicBezTo>
                <a:lnTo>
                  <a:pt x="92166" y="126253"/>
                </a:lnTo>
                <a:cubicBezTo>
                  <a:pt x="90516" y="126253"/>
                  <a:pt x="89141" y="127903"/>
                  <a:pt x="89141" y="129553"/>
                </a:cubicBezTo>
                <a:lnTo>
                  <a:pt x="89141" y="153751"/>
                </a:lnTo>
                <a:lnTo>
                  <a:pt x="32755" y="153751"/>
                </a:lnTo>
                <a:lnTo>
                  <a:pt x="32755" y="119104"/>
                </a:lnTo>
                <a:cubicBezTo>
                  <a:pt x="32755" y="118004"/>
                  <a:pt x="32205" y="117179"/>
                  <a:pt x="31380" y="116354"/>
                </a:cubicBezTo>
                <a:cubicBezTo>
                  <a:pt x="31105" y="116079"/>
                  <a:pt x="5800" y="97380"/>
                  <a:pt x="6625" y="63008"/>
                </a:cubicBezTo>
                <a:cubicBezTo>
                  <a:pt x="6900" y="46234"/>
                  <a:pt x="13226" y="31385"/>
                  <a:pt x="24228" y="20936"/>
                </a:cubicBezTo>
                <a:cubicBezTo>
                  <a:pt x="34405" y="11312"/>
                  <a:pt x="47608" y="6362"/>
                  <a:pt x="61636" y="6912"/>
                </a:cubicBezTo>
                <a:cubicBezTo>
                  <a:pt x="90516" y="8012"/>
                  <a:pt x="109495" y="35785"/>
                  <a:pt x="110595" y="45409"/>
                </a:cubicBezTo>
                <a:cubicBezTo>
                  <a:pt x="111145" y="50634"/>
                  <a:pt x="113896" y="58058"/>
                  <a:pt x="116921" y="66033"/>
                </a:cubicBezTo>
                <a:cubicBezTo>
                  <a:pt x="120222" y="75382"/>
                  <a:pt x="124073" y="85831"/>
                  <a:pt x="124348" y="92431"/>
                </a:cubicBezTo>
                <a:lnTo>
                  <a:pt x="117196" y="92981"/>
                </a:lnTo>
                <a:close/>
                <a:moveTo>
                  <a:pt x="96017" y="30560"/>
                </a:moveTo>
                <a:lnTo>
                  <a:pt x="96567" y="42109"/>
                </a:lnTo>
                <a:cubicBezTo>
                  <a:pt x="96567" y="43759"/>
                  <a:pt x="95467" y="45134"/>
                  <a:pt x="93817" y="45409"/>
                </a:cubicBezTo>
                <a:lnTo>
                  <a:pt x="89416" y="46234"/>
                </a:lnTo>
                <a:lnTo>
                  <a:pt x="87766" y="51459"/>
                </a:lnTo>
                <a:lnTo>
                  <a:pt x="89691" y="54759"/>
                </a:lnTo>
                <a:cubicBezTo>
                  <a:pt x="90516" y="56133"/>
                  <a:pt x="90241" y="57783"/>
                  <a:pt x="89141" y="58883"/>
                </a:cubicBezTo>
                <a:lnTo>
                  <a:pt x="80889" y="66858"/>
                </a:lnTo>
                <a:cubicBezTo>
                  <a:pt x="79789" y="67958"/>
                  <a:pt x="78139" y="67958"/>
                  <a:pt x="77038" y="67408"/>
                </a:cubicBezTo>
                <a:lnTo>
                  <a:pt x="73738" y="65483"/>
                </a:lnTo>
                <a:lnTo>
                  <a:pt x="68787" y="67408"/>
                </a:lnTo>
                <a:lnTo>
                  <a:pt x="67962" y="71257"/>
                </a:lnTo>
                <a:cubicBezTo>
                  <a:pt x="67687" y="72632"/>
                  <a:pt x="66311" y="73732"/>
                  <a:pt x="64661" y="73732"/>
                </a:cubicBezTo>
                <a:lnTo>
                  <a:pt x="52284" y="73732"/>
                </a:lnTo>
                <a:cubicBezTo>
                  <a:pt x="50908" y="73732"/>
                  <a:pt x="49533" y="72632"/>
                  <a:pt x="48983" y="71257"/>
                </a:cubicBezTo>
                <a:lnTo>
                  <a:pt x="47883" y="67408"/>
                </a:lnTo>
                <a:lnTo>
                  <a:pt x="43482" y="65483"/>
                </a:lnTo>
                <a:lnTo>
                  <a:pt x="39631" y="67408"/>
                </a:lnTo>
                <a:cubicBezTo>
                  <a:pt x="38531" y="67958"/>
                  <a:pt x="36881" y="67958"/>
                  <a:pt x="35780" y="66858"/>
                </a:cubicBezTo>
                <a:lnTo>
                  <a:pt x="27529" y="59158"/>
                </a:lnTo>
                <a:cubicBezTo>
                  <a:pt x="26429" y="58333"/>
                  <a:pt x="26154" y="56683"/>
                  <a:pt x="26704" y="55583"/>
                </a:cubicBezTo>
                <a:lnTo>
                  <a:pt x="28354" y="51459"/>
                </a:lnTo>
                <a:lnTo>
                  <a:pt x="26979" y="46509"/>
                </a:lnTo>
                <a:lnTo>
                  <a:pt x="23403" y="45684"/>
                </a:lnTo>
                <a:cubicBezTo>
                  <a:pt x="21753" y="45409"/>
                  <a:pt x="20652" y="44034"/>
                  <a:pt x="20652" y="42384"/>
                </a:cubicBezTo>
                <a:lnTo>
                  <a:pt x="20652" y="31110"/>
                </a:lnTo>
                <a:cubicBezTo>
                  <a:pt x="20652" y="29735"/>
                  <a:pt x="21753" y="28360"/>
                  <a:pt x="23128" y="27810"/>
                </a:cubicBezTo>
                <a:lnTo>
                  <a:pt x="26154" y="26986"/>
                </a:lnTo>
                <a:lnTo>
                  <a:pt x="28354" y="20936"/>
                </a:lnTo>
                <a:cubicBezTo>
                  <a:pt x="28904" y="19286"/>
                  <a:pt x="30829" y="18461"/>
                  <a:pt x="32480" y="19011"/>
                </a:cubicBezTo>
                <a:cubicBezTo>
                  <a:pt x="34130" y="19561"/>
                  <a:pt x="34955" y="21486"/>
                  <a:pt x="34405" y="23136"/>
                </a:cubicBezTo>
                <a:lnTo>
                  <a:pt x="31655" y="30560"/>
                </a:lnTo>
                <a:cubicBezTo>
                  <a:pt x="31380" y="31660"/>
                  <a:pt x="30554" y="32210"/>
                  <a:pt x="29454" y="32485"/>
                </a:cubicBezTo>
                <a:lnTo>
                  <a:pt x="27254" y="33035"/>
                </a:lnTo>
                <a:lnTo>
                  <a:pt x="27254" y="39085"/>
                </a:lnTo>
                <a:lnTo>
                  <a:pt x="30004" y="39635"/>
                </a:lnTo>
                <a:cubicBezTo>
                  <a:pt x="31105" y="39910"/>
                  <a:pt x="32205" y="40735"/>
                  <a:pt x="32480" y="42109"/>
                </a:cubicBezTo>
                <a:lnTo>
                  <a:pt x="34680" y="50084"/>
                </a:lnTo>
                <a:cubicBezTo>
                  <a:pt x="34955" y="50909"/>
                  <a:pt x="34680" y="51459"/>
                  <a:pt x="34680" y="52284"/>
                </a:cubicBezTo>
                <a:lnTo>
                  <a:pt x="33305" y="55308"/>
                </a:lnTo>
                <a:lnTo>
                  <a:pt x="38256" y="59708"/>
                </a:lnTo>
                <a:lnTo>
                  <a:pt x="41557" y="58058"/>
                </a:lnTo>
                <a:cubicBezTo>
                  <a:pt x="42382" y="57508"/>
                  <a:pt x="43482" y="57508"/>
                  <a:pt x="44307" y="58058"/>
                </a:cubicBezTo>
                <a:lnTo>
                  <a:pt x="51458" y="61358"/>
                </a:lnTo>
                <a:cubicBezTo>
                  <a:pt x="52284" y="61633"/>
                  <a:pt x="53109" y="62458"/>
                  <a:pt x="53384" y="63558"/>
                </a:cubicBezTo>
                <a:lnTo>
                  <a:pt x="54209" y="66583"/>
                </a:lnTo>
                <a:lnTo>
                  <a:pt x="61361" y="66583"/>
                </a:lnTo>
                <a:lnTo>
                  <a:pt x="61910" y="63558"/>
                </a:lnTo>
                <a:cubicBezTo>
                  <a:pt x="62186" y="62458"/>
                  <a:pt x="63011" y="61633"/>
                  <a:pt x="64111" y="61083"/>
                </a:cubicBezTo>
                <a:lnTo>
                  <a:pt x="72088" y="58058"/>
                </a:lnTo>
                <a:cubicBezTo>
                  <a:pt x="72913" y="57783"/>
                  <a:pt x="74013" y="57783"/>
                  <a:pt x="74838" y="58333"/>
                </a:cubicBezTo>
                <a:lnTo>
                  <a:pt x="77314" y="59708"/>
                </a:lnTo>
                <a:lnTo>
                  <a:pt x="81990" y="55308"/>
                </a:lnTo>
                <a:lnTo>
                  <a:pt x="80889" y="53109"/>
                </a:lnTo>
                <a:cubicBezTo>
                  <a:pt x="80339" y="52284"/>
                  <a:pt x="80339" y="51459"/>
                  <a:pt x="80614" y="50634"/>
                </a:cubicBezTo>
                <a:lnTo>
                  <a:pt x="83090" y="42109"/>
                </a:lnTo>
                <a:cubicBezTo>
                  <a:pt x="83365" y="41010"/>
                  <a:pt x="84465" y="39910"/>
                  <a:pt x="85565" y="39910"/>
                </a:cubicBezTo>
                <a:lnTo>
                  <a:pt x="89141" y="39360"/>
                </a:lnTo>
                <a:lnTo>
                  <a:pt x="88866" y="33310"/>
                </a:lnTo>
                <a:lnTo>
                  <a:pt x="86390" y="32760"/>
                </a:lnTo>
                <a:cubicBezTo>
                  <a:pt x="85290" y="32485"/>
                  <a:pt x="84465" y="31935"/>
                  <a:pt x="84190" y="31110"/>
                </a:cubicBezTo>
                <a:lnTo>
                  <a:pt x="80339" y="23686"/>
                </a:lnTo>
                <a:cubicBezTo>
                  <a:pt x="79514" y="22036"/>
                  <a:pt x="80064" y="20111"/>
                  <a:pt x="81714" y="19286"/>
                </a:cubicBezTo>
                <a:cubicBezTo>
                  <a:pt x="83365" y="18461"/>
                  <a:pt x="85290" y="19011"/>
                  <a:pt x="86115" y="20661"/>
                </a:cubicBezTo>
                <a:lnTo>
                  <a:pt x="89141" y="26711"/>
                </a:lnTo>
                <a:lnTo>
                  <a:pt x="92442" y="27536"/>
                </a:lnTo>
                <a:cubicBezTo>
                  <a:pt x="94917" y="27810"/>
                  <a:pt x="96017" y="29185"/>
                  <a:pt x="96017" y="30560"/>
                </a:cubicBezTo>
                <a:close/>
                <a:moveTo>
                  <a:pt x="58885" y="53109"/>
                </a:moveTo>
                <a:cubicBezTo>
                  <a:pt x="68237" y="53109"/>
                  <a:pt x="75938" y="45409"/>
                  <a:pt x="75938" y="36335"/>
                </a:cubicBezTo>
                <a:cubicBezTo>
                  <a:pt x="75938" y="27261"/>
                  <a:pt x="68237" y="19561"/>
                  <a:pt x="58885" y="19561"/>
                </a:cubicBezTo>
                <a:cubicBezTo>
                  <a:pt x="49533" y="19561"/>
                  <a:pt x="41832" y="27261"/>
                  <a:pt x="41832" y="36335"/>
                </a:cubicBezTo>
                <a:cubicBezTo>
                  <a:pt x="41832" y="45409"/>
                  <a:pt x="49533" y="53109"/>
                  <a:pt x="58885" y="53109"/>
                </a:cubicBezTo>
                <a:close/>
                <a:moveTo>
                  <a:pt x="58885" y="25886"/>
                </a:moveTo>
                <a:cubicBezTo>
                  <a:pt x="64661" y="25886"/>
                  <a:pt x="69337" y="30560"/>
                  <a:pt x="69337" y="36335"/>
                </a:cubicBezTo>
                <a:cubicBezTo>
                  <a:pt x="69337" y="42109"/>
                  <a:pt x="64661" y="46784"/>
                  <a:pt x="58885" y="46784"/>
                </a:cubicBezTo>
                <a:cubicBezTo>
                  <a:pt x="53109" y="46784"/>
                  <a:pt x="48433" y="42109"/>
                  <a:pt x="48433" y="36335"/>
                </a:cubicBezTo>
                <a:cubicBezTo>
                  <a:pt x="48433" y="30560"/>
                  <a:pt x="53109" y="25886"/>
                  <a:pt x="58885" y="258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02854" tIns="51413" rIns="102854" bIns="51413" anchor="ctr" anchorCtr="0">
            <a:noAutofit/>
          </a:bodyPr>
          <a:lstStyle/>
          <a:p>
            <a:endParaRPr sz="2025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51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D84655F-BE3B-4CDC-B15F-5C47EBF68F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8" y="3178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7" imgH="348" progId="TCLayout.ActiveDocument.1">
                  <p:embed/>
                </p:oleObj>
              </mc:Choice>
              <mc:Fallback>
                <p:oleObj name="think-cell Folie" r:id="rId3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D84655F-BE3B-4CDC-B15F-5C47EBF68F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8" y="3178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Flussdiagramm: Daten 29">
            <a:extLst>
              <a:ext uri="{FF2B5EF4-FFF2-40B4-BE49-F238E27FC236}">
                <a16:creationId xmlns:a16="http://schemas.microsoft.com/office/drawing/2014/main" id="{2956F7B2-D457-45B1-91FC-532B434C0F44}"/>
              </a:ext>
            </a:extLst>
          </p:cNvPr>
          <p:cNvSpPr/>
          <p:nvPr/>
        </p:nvSpPr>
        <p:spPr bwMode="auto">
          <a:xfrm>
            <a:off x="1566996" y="0"/>
            <a:ext cx="6104328" cy="10333236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208800" tIns="105032" rIns="205326" bIns="105032" numCol="1" rtlCol="0" anchor="ctr" anchorCtr="0" compatLnSpc="1">
            <a:prstTxWarp prst="textNoShape">
              <a:avLst/>
            </a:prstTxWarp>
          </a:bodyPr>
          <a:lstStyle/>
          <a:p>
            <a:pPr algn="ctr" defTabSz="1990676" fontAlgn="base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75000"/>
            </a:pPr>
            <a:endParaRPr lang="de-DE" sz="36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736903E-1057-4556-BE38-535E847B06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SOLUTIONS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6897AC-E01C-45FA-BE8C-310B13A8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de-DE" dirty="0" err="1">
                <a:latin typeface="Georgia" panose="02040502050405020303" pitchFamily="18" charset="0"/>
              </a:rPr>
              <a:t>There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were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several</a:t>
            </a:r>
            <a:r>
              <a:rPr lang="de-DE" dirty="0">
                <a:latin typeface="Georgia" panose="02040502050405020303" pitchFamily="18" charset="0"/>
              </a:rPr>
              <a:t> Challenges </a:t>
            </a:r>
            <a:r>
              <a:rPr lang="de-DE" dirty="0" err="1">
                <a:latin typeface="Georgia" panose="02040502050405020303" pitchFamily="18" charset="0"/>
              </a:rPr>
              <a:t>that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arose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while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working</a:t>
            </a:r>
            <a:r>
              <a:rPr lang="de-DE" dirty="0">
                <a:latin typeface="Georgia" panose="02040502050405020303" pitchFamily="18" charset="0"/>
              </a:rPr>
              <a:t> on </a:t>
            </a:r>
            <a:r>
              <a:rPr lang="de-DE" dirty="0" err="1">
                <a:latin typeface="Georgia" panose="02040502050405020303" pitchFamily="18" charset="0"/>
              </a:rPr>
              <a:t>the</a:t>
            </a:r>
            <a:r>
              <a:rPr lang="de-DE" dirty="0">
                <a:latin typeface="Georgia" panose="02040502050405020303" pitchFamily="18" charset="0"/>
              </a:rPr>
              <a:t> </a:t>
            </a:r>
            <a:r>
              <a:rPr lang="de-DE" dirty="0" err="1">
                <a:latin typeface="Georgia" panose="02040502050405020303" pitchFamily="18" charset="0"/>
              </a:rPr>
              <a:t>project</a:t>
            </a:r>
            <a:endParaRPr lang="de-DE" dirty="0">
              <a:latin typeface="Georgia" panose="02040502050405020303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FA744D-4C8D-4ABD-BE18-7BEE68A7F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5348" y="9703708"/>
            <a:ext cx="586799" cy="489878"/>
          </a:xfrm>
        </p:spPr>
        <p:txBody>
          <a:bodyPr/>
          <a:lstStyle/>
          <a:p>
            <a:fld id="{9A4D8D99-31A6-CE44-A4D9-5366428C25E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87765-EEAA-4696-9EF0-E745A120C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│</a:t>
            </a:r>
            <a:r>
              <a:rPr lang="de-DE" dirty="0">
                <a:latin typeface="Georgia" panose="02040502050405020303" pitchFamily="18" charset="0"/>
              </a:rPr>
              <a:t>Final </a:t>
            </a:r>
            <a:r>
              <a:rPr lang="de-DE" dirty="0" err="1">
                <a:latin typeface="Georgia" panose="02040502050405020303" pitchFamily="18" charset="0"/>
              </a:rPr>
              <a:t>Presentation</a:t>
            </a:r>
            <a:endParaRPr lang="de-DE" dirty="0">
              <a:latin typeface="Georgia" panose="02040502050405020303" pitchFamily="18" charset="0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4A98EC4-FE5F-45E2-BA9F-721D77436238}"/>
              </a:ext>
            </a:extLst>
          </p:cNvPr>
          <p:cNvGrpSpPr/>
          <p:nvPr/>
        </p:nvGrpSpPr>
        <p:grpSpPr>
          <a:xfrm>
            <a:off x="1092145" y="1478336"/>
            <a:ext cx="15451541" cy="7679277"/>
            <a:chOff x="374622" y="760559"/>
            <a:chExt cx="12368037" cy="6146805"/>
          </a:xfrm>
        </p:grpSpPr>
        <p:pic>
          <p:nvPicPr>
            <p:cNvPr id="9" name="Bild 6">
              <a:extLst>
                <a:ext uri="{FF2B5EF4-FFF2-40B4-BE49-F238E27FC236}">
                  <a16:creationId xmlns:a16="http://schemas.microsoft.com/office/drawing/2014/main" id="{5AC65E83-A62B-4A35-83C3-CBF67E9AB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67177">
              <a:off x="1645940" y="760559"/>
              <a:ext cx="5103333" cy="5103333"/>
            </a:xfrm>
            <a:prstGeom prst="rect">
              <a:avLst/>
            </a:prstGeom>
            <a:noFill/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E202822-181A-4871-99F2-9CDFDF4321FE}"/>
                </a:ext>
              </a:extLst>
            </p:cNvPr>
            <p:cNvSpPr/>
            <p:nvPr/>
          </p:nvSpPr>
          <p:spPr bwMode="auto">
            <a:xfrm>
              <a:off x="9126482" y="2079600"/>
              <a:ext cx="3616177" cy="4827764"/>
            </a:xfrm>
            <a:prstGeom prst="rect">
              <a:avLst/>
            </a:prstGeom>
            <a:solidFill>
              <a:srgbClr val="949596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208800" tIns="105032" rIns="205326" bIns="105032" numCol="1" rtlCol="0" anchor="ctr" anchorCtr="0" compatLnSpc="1">
              <a:prstTxWarp prst="textNoShape">
                <a:avLst/>
              </a:prstTxWarp>
            </a:bodyPr>
            <a:lstStyle/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r>
                <a:rPr lang="de-DE" sz="2100" b="1" dirty="0">
                  <a:solidFill>
                    <a:schemeClr val="bg1"/>
                  </a:solidFill>
                  <a:latin typeface="+mj-lt"/>
                </a:rPr>
                <a:t> </a:t>
              </a: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b="1" dirty="0">
                <a:solidFill>
                  <a:schemeClr val="bg1"/>
                </a:solidFill>
                <a:latin typeface="+mj-lt"/>
              </a:endParaRP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r>
                <a:rPr lang="de-DE" sz="2100" b="1" dirty="0">
                  <a:solidFill>
                    <a:schemeClr val="bg1"/>
                  </a:solidFill>
                  <a:latin typeface="+mj-lt"/>
                </a:rPr>
                <a:t>✓</a:t>
              </a:r>
              <a:r>
                <a:rPr lang="de-DE" sz="2100" dirty="0">
                  <a:solidFill>
                    <a:schemeClr val="bg1"/>
                  </a:solidFill>
                  <a:latin typeface="+mj-lt"/>
                </a:rPr>
                <a:t>  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First </a:t>
              </a:r>
              <a:r>
                <a:rPr lang="de-DE" sz="2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experience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in a professional</a:t>
              </a: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    </a:t>
              </a:r>
              <a:r>
                <a:rPr lang="de-DE" sz="2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work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2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environment</a:t>
              </a:r>
              <a:endParaRPr lang="de-DE" sz="2100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b="1" dirty="0">
                <a:solidFill>
                  <a:schemeClr val="bg1"/>
                </a:solidFill>
                <a:latin typeface="+mj-lt"/>
              </a:endParaRP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r>
                <a:rPr lang="de-DE" sz="2100" b="1" dirty="0">
                  <a:solidFill>
                    <a:schemeClr val="bg1"/>
                  </a:solidFill>
                  <a:latin typeface="+mj-lt"/>
                </a:rPr>
                <a:t> ✓</a:t>
              </a:r>
              <a:r>
                <a:rPr lang="de-DE" sz="2100" dirty="0">
                  <a:solidFill>
                    <a:schemeClr val="bg1"/>
                  </a:solidFill>
                  <a:latin typeface="+mj-lt"/>
                </a:rPr>
                <a:t>  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  <a:cs typeface="Geeza Pro" panose="02000400000000000000" pitchFamily="2" charset="-78"/>
                </a:rPr>
                <a:t>LLM </a:t>
              </a:r>
              <a:r>
                <a:rPr lang="de-DE" sz="2100" dirty="0" err="1">
                  <a:solidFill>
                    <a:schemeClr val="bg1"/>
                  </a:solidFill>
                  <a:latin typeface="Georgia" panose="02040502050405020303" pitchFamily="18" charset="0"/>
                  <a:cs typeface="Geeza Pro" panose="02000400000000000000" pitchFamily="2" charset="-78"/>
                </a:rPr>
                <a:t>integration</a:t>
              </a:r>
              <a:endParaRPr lang="de-DE" sz="2100" b="1" dirty="0">
                <a:solidFill>
                  <a:schemeClr val="bg1"/>
                </a:solidFill>
                <a:latin typeface="Georgia" panose="02040502050405020303" pitchFamily="18" charset="0"/>
                <a:cs typeface="Geeza Pro" panose="02000400000000000000" pitchFamily="2" charset="-78"/>
              </a:endParaRP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b="1" dirty="0">
                <a:solidFill>
                  <a:schemeClr val="bg1"/>
                </a:solidFill>
                <a:latin typeface="+mj-lt"/>
              </a:endParaRP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r>
                <a:rPr lang="de-DE" sz="2100" b="1" dirty="0">
                  <a:solidFill>
                    <a:schemeClr val="bg1"/>
                  </a:solidFill>
                  <a:latin typeface="+mj-lt"/>
                </a:rPr>
                <a:t> ✓</a:t>
              </a:r>
              <a:r>
                <a:rPr lang="de-DE" sz="2100" dirty="0">
                  <a:solidFill>
                    <a:schemeClr val="bg1"/>
                  </a:solidFill>
                  <a:latin typeface="+mj-lt"/>
                </a:rPr>
                <a:t>  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Hands on </a:t>
              </a:r>
              <a:r>
                <a:rPr lang="de-DE" sz="2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experience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</a:t>
              </a:r>
              <a:r>
                <a:rPr lang="de-DE" sz="2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with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CSS,</a:t>
              </a: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r>
                <a:rPr lang="de-DE" sz="21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      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JS and HTML</a:t>
              </a: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dirty="0">
                <a:solidFill>
                  <a:schemeClr val="bg1"/>
                </a:solidFill>
                <a:latin typeface="+mj-lt"/>
              </a:endParaRP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r>
                <a:rPr lang="de-DE" sz="2100" b="1" dirty="0">
                  <a:solidFill>
                    <a:schemeClr val="bg1"/>
                  </a:solidFill>
                  <a:latin typeface="+mj-lt"/>
                </a:rPr>
                <a:t> ✓</a:t>
              </a:r>
              <a:r>
                <a:rPr lang="de-DE" sz="2100" dirty="0">
                  <a:solidFill>
                    <a:schemeClr val="bg1"/>
                  </a:solidFill>
                  <a:latin typeface="+mj-lt"/>
                </a:rPr>
                <a:t>  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Deep </a:t>
              </a:r>
              <a:r>
                <a:rPr lang="de-DE" sz="2100" dirty="0" err="1">
                  <a:solidFill>
                    <a:schemeClr val="bg1"/>
                  </a:solidFill>
                  <a:latin typeface="Georgia" panose="02040502050405020303" pitchFamily="18" charset="0"/>
                </a:rPr>
                <a:t>understanding</a:t>
              </a: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in Microsoft</a:t>
              </a:r>
            </a:p>
            <a:p>
              <a:pPr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r>
                <a:rPr lang="de-DE" sz="2100" dirty="0">
                  <a:solidFill>
                    <a:schemeClr val="bg1"/>
                  </a:solidFill>
                  <a:latin typeface="Georgia" panose="02040502050405020303" pitchFamily="18" charset="0"/>
                </a:rPr>
                <a:t>      Azure and A.I. Modelling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7BBE9CC-F58A-4F0D-AE46-D8D3EDB6839D}"/>
                </a:ext>
              </a:extLst>
            </p:cNvPr>
            <p:cNvSpPr txBox="1"/>
            <p:nvPr/>
          </p:nvSpPr>
          <p:spPr>
            <a:xfrm>
              <a:off x="1009719" y="5431937"/>
              <a:ext cx="2479342" cy="8499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de-DE" sz="2100" kern="0" dirty="0" err="1">
                  <a:latin typeface="Georgia" panose="02040502050405020303" pitchFamily="18" charset="0"/>
                </a:rPr>
                <a:t>No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experience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with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frontend</a:t>
              </a:r>
              <a:r>
                <a:rPr lang="de-DE" sz="2100" kern="0" dirty="0">
                  <a:latin typeface="Georgia" panose="02040502050405020303" pitchFamily="18" charset="0"/>
                </a:rPr>
                <a:t> backend </a:t>
              </a:r>
              <a:r>
                <a:rPr lang="de-DE" sz="2100" kern="0" dirty="0" err="1">
                  <a:latin typeface="Georgia" panose="02040502050405020303" pitchFamily="18" charset="0"/>
                </a:rPr>
                <a:t>development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86F8C18-15B0-445A-B391-02DD9D7DC37A}"/>
                </a:ext>
              </a:extLst>
            </p:cNvPr>
            <p:cNvSpPr txBox="1"/>
            <p:nvPr/>
          </p:nvSpPr>
          <p:spPr>
            <a:xfrm>
              <a:off x="374622" y="5183599"/>
              <a:ext cx="592127" cy="115798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de-DE" sz="8801" b="1" kern="0" dirty="0">
                  <a:latin typeface="Georgia" panose="02040502050405020303" pitchFamily="18" charset="0"/>
                </a:rPr>
                <a:t>2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FE23790-7165-4BB6-B779-3981BE9B2D56}"/>
                </a:ext>
              </a:extLst>
            </p:cNvPr>
            <p:cNvSpPr txBox="1"/>
            <p:nvPr/>
          </p:nvSpPr>
          <p:spPr>
            <a:xfrm>
              <a:off x="1186557" y="1607503"/>
              <a:ext cx="2479342" cy="59125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de-DE" sz="2100" kern="0" dirty="0" err="1">
                  <a:latin typeface="Georgia" panose="02040502050405020303" pitchFamily="18" charset="0"/>
                </a:rPr>
                <a:t>No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knowledge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about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python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5752021-E6B7-4AAD-AB70-0200DF991D34}"/>
                </a:ext>
              </a:extLst>
            </p:cNvPr>
            <p:cNvSpPr txBox="1"/>
            <p:nvPr/>
          </p:nvSpPr>
          <p:spPr>
            <a:xfrm>
              <a:off x="551458" y="1267673"/>
              <a:ext cx="592127" cy="115798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de-DE" sz="8801" b="1" kern="0" dirty="0">
                  <a:latin typeface="Georgia" panose="02040502050405020303" pitchFamily="18" charset="0"/>
                </a:rPr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AEAB43A-8606-47B3-AEB9-4BF9EBA27ED2}"/>
                </a:ext>
              </a:extLst>
            </p:cNvPr>
            <p:cNvSpPr txBox="1"/>
            <p:nvPr/>
          </p:nvSpPr>
          <p:spPr>
            <a:xfrm>
              <a:off x="6705236" y="1376234"/>
              <a:ext cx="2479342" cy="59125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de-DE" sz="2100" kern="0" dirty="0" err="1">
                  <a:latin typeface="Georgia" panose="02040502050405020303" pitchFamily="18" charset="0"/>
                </a:rPr>
                <a:t>No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experience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with</a:t>
              </a:r>
              <a:r>
                <a:rPr lang="de-DE" sz="2100" kern="0" dirty="0">
                  <a:latin typeface="Georgia" panose="02040502050405020303" pitchFamily="18" charset="0"/>
                </a:rPr>
                <a:t> web </a:t>
              </a:r>
              <a:r>
                <a:rPr lang="de-DE" sz="2100" kern="0" dirty="0" err="1">
                  <a:latin typeface="Georgia" panose="02040502050405020303" pitchFamily="18" charset="0"/>
                </a:rPr>
                <a:t>development</a:t>
              </a:r>
              <a:endParaRPr lang="de-DE" sz="2100" kern="0" dirty="0">
                <a:latin typeface="Georgia" panose="02040502050405020303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4B56C1B-3B30-4267-949A-2FD55543782E}"/>
                </a:ext>
              </a:extLst>
            </p:cNvPr>
            <p:cNvSpPr txBox="1"/>
            <p:nvPr/>
          </p:nvSpPr>
          <p:spPr>
            <a:xfrm>
              <a:off x="6070140" y="1062544"/>
              <a:ext cx="592127" cy="115798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de-DE" sz="8801" b="1" kern="0" dirty="0">
                  <a:latin typeface="Georgia" panose="02040502050405020303" pitchFamily="18" charset="0"/>
                </a:rPr>
                <a:t>3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BCB9585-A3CB-4EE1-B59C-9E38D30D44C6}"/>
                </a:ext>
              </a:extLst>
            </p:cNvPr>
            <p:cNvSpPr txBox="1"/>
            <p:nvPr/>
          </p:nvSpPr>
          <p:spPr>
            <a:xfrm>
              <a:off x="5819653" y="4626243"/>
              <a:ext cx="2710680" cy="59125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de-DE" sz="2100" kern="0" dirty="0">
                  <a:latin typeface="Georgia" panose="02040502050405020303" pitchFamily="18" charset="0"/>
                </a:rPr>
                <a:t>Not </a:t>
              </a:r>
              <a:r>
                <a:rPr lang="de-DE" sz="2100" kern="0" dirty="0" err="1">
                  <a:latin typeface="Georgia" panose="02040502050405020303" pitchFamily="18" charset="0"/>
                </a:rPr>
                <a:t>familiar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working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with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GenAI</a:t>
              </a:r>
              <a:r>
                <a:rPr lang="de-DE" sz="2100" kern="0" dirty="0">
                  <a:latin typeface="Georgia" panose="02040502050405020303" pitchFamily="18" charset="0"/>
                </a:rPr>
                <a:t> </a:t>
              </a:r>
              <a:r>
                <a:rPr lang="de-DE" sz="2100" kern="0" dirty="0" err="1">
                  <a:latin typeface="Georgia" panose="02040502050405020303" pitchFamily="18" charset="0"/>
                </a:rPr>
                <a:t>API‘s</a:t>
              </a:r>
              <a:endParaRPr lang="de-DE" sz="2100" kern="0" dirty="0">
                <a:latin typeface="Georgia" panose="02040502050405020303" pitchFamily="18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83DEB03-8913-422B-A7CF-36624A108EB9}"/>
                </a:ext>
              </a:extLst>
            </p:cNvPr>
            <p:cNvSpPr txBox="1"/>
            <p:nvPr/>
          </p:nvSpPr>
          <p:spPr>
            <a:xfrm>
              <a:off x="5184554" y="4330901"/>
              <a:ext cx="592127" cy="115798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de-DE" sz="8801" b="1" kern="0" dirty="0">
                  <a:latin typeface="Georgia" panose="02040502050405020303" pitchFamily="18" charset="0"/>
                </a:rPr>
                <a:t>4</a:t>
              </a: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6AFB0336-F63E-4302-B045-9F86A94B0D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85567" y="1028962"/>
              <a:ext cx="1535491" cy="155954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208800" tIns="105032" rIns="205326" bIns="10503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EB69655-F082-465A-8DB7-F1C64E6F231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20464" y="1066291"/>
              <a:ext cx="1465696" cy="148865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48000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208800" tIns="105032" rIns="205326" bIns="10503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BAB354D-1149-4391-8C74-EE88D8A09DD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20464" y="1064407"/>
              <a:ext cx="1465696" cy="148865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208800" tIns="105032" rIns="205326" bIns="10503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4062B4D-A397-4389-A4A4-D32D7F5B667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60054" y="1206184"/>
              <a:ext cx="1186516" cy="120510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208800" tIns="105032" rIns="205326" bIns="10503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8B37A43-E499-4A38-9497-2F3E57B979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99645" y="1347961"/>
              <a:ext cx="907336" cy="92155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208800" tIns="105032" rIns="205326" bIns="10503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EB3F5210-AA54-4993-82F4-157E583C7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/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17005" y="1263953"/>
              <a:ext cx="1072615" cy="1089566"/>
            </a:xfrm>
            <a:prstGeom prst="rect">
              <a:avLst/>
            </a:prstGeom>
            <a:noFill/>
          </p:spPr>
        </p:pic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0139CB9-07BC-4B00-AD0A-4180396C3B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729968" y="1581893"/>
              <a:ext cx="446689" cy="453686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208800" tIns="105032" rIns="205326" bIns="10503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990676" fontAlgn="base">
                <a:spcBef>
                  <a:spcPct val="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</a:pPr>
              <a:endParaRPr lang="de-DE" sz="2100" dirty="0">
                <a:solidFill>
                  <a:schemeClr val="tx2"/>
                </a:solidFill>
                <a:latin typeface="+mj-lt"/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69BD576A-C781-43E8-81C5-6D328F150439}"/>
                </a:ext>
              </a:extLst>
            </p:cNvPr>
            <p:cNvGrpSpPr/>
            <p:nvPr/>
          </p:nvGrpSpPr>
          <p:grpSpPr>
            <a:xfrm rot="10635350">
              <a:off x="10277125" y="1768496"/>
              <a:ext cx="760673" cy="702117"/>
              <a:chOff x="1991556" y="1141361"/>
              <a:chExt cx="1116904" cy="1081753"/>
            </a:xfrm>
          </p:grpSpPr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B77FB914-AC0B-4A8B-82C3-56AE35F7B6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991556" y="1298373"/>
                <a:ext cx="946224" cy="924741"/>
              </a:xfrm>
              <a:prstGeom prst="straightConnector1">
                <a:avLst/>
              </a:prstGeom>
              <a:solidFill>
                <a:schemeClr val="bg1"/>
              </a:solidFill>
              <a:ln w="889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28" name="Grafik 27" descr="Chevron Pfeile">
                <a:extLst>
                  <a:ext uri="{FF2B5EF4-FFF2-40B4-BE49-F238E27FC236}">
                    <a16:creationId xmlns:a16="http://schemas.microsoft.com/office/drawing/2014/main" id="{A0F0D4B7-56B4-4CE8-A192-428B49D4B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887781" flipH="1">
                <a:off x="2651791" y="1141362"/>
                <a:ext cx="456669" cy="4566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07726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Macintosh PowerPoint</Application>
  <PresentationFormat>Benutzerdefiniert</PresentationFormat>
  <Paragraphs>70</Paragraphs>
  <Slides>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Greycliff Medium</vt:lpstr>
      <vt:lpstr>Georgia</vt:lpstr>
      <vt:lpstr>Calibri</vt:lpstr>
      <vt:lpstr>Wingdings</vt:lpstr>
      <vt:lpstr>Canva Sans Bold</vt:lpstr>
      <vt:lpstr>Greycliff Semi-Bold</vt:lpstr>
      <vt:lpstr>Arial</vt:lpstr>
      <vt:lpstr>Office Theme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 the process of completing our project we went through severall phases  </vt:lpstr>
      <vt:lpstr>There were several Challenges that arose while working on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Carl Seela</dc:title>
  <cp:lastModifiedBy>Konrad Matthies</cp:lastModifiedBy>
  <cp:revision>2</cp:revision>
  <dcterms:created xsi:type="dcterms:W3CDTF">2006-08-16T00:00:00Z</dcterms:created>
  <dcterms:modified xsi:type="dcterms:W3CDTF">2024-04-04T09:50:40Z</dcterms:modified>
  <dc:identifier>DAGBb-v5Ohg</dc:identifier>
</cp:coreProperties>
</file>